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 id="2147483660" r:id="rId2"/>
    <p:sldMasterId id="2147483672" r:id="rId3"/>
  </p:sldMasterIdLst>
  <p:notesMasterIdLst>
    <p:notesMasterId r:id="rId37"/>
  </p:notesMasterIdLst>
  <p:handoutMasterIdLst>
    <p:handoutMasterId r:id="rId38"/>
  </p:handoutMasterIdLst>
  <p:sldIdLst>
    <p:sldId id="257" r:id="rId4"/>
    <p:sldId id="259" r:id="rId5"/>
    <p:sldId id="256" r:id="rId6"/>
    <p:sldId id="260" r:id="rId7"/>
    <p:sldId id="263" r:id="rId8"/>
    <p:sldId id="265" r:id="rId9"/>
    <p:sldId id="266" r:id="rId10"/>
    <p:sldId id="264" r:id="rId11"/>
    <p:sldId id="290" r:id="rId12"/>
    <p:sldId id="291" r:id="rId13"/>
    <p:sldId id="292" r:id="rId14"/>
    <p:sldId id="267" r:id="rId15"/>
    <p:sldId id="269" r:id="rId16"/>
    <p:sldId id="271" r:id="rId17"/>
    <p:sldId id="272" r:id="rId18"/>
    <p:sldId id="273" r:id="rId19"/>
    <p:sldId id="274" r:id="rId20"/>
    <p:sldId id="275" r:id="rId21"/>
    <p:sldId id="270" r:id="rId22"/>
    <p:sldId id="280" r:id="rId23"/>
    <p:sldId id="283" r:id="rId24"/>
    <p:sldId id="277" r:id="rId25"/>
    <p:sldId id="289" r:id="rId26"/>
    <p:sldId id="287" r:id="rId27"/>
    <p:sldId id="284" r:id="rId28"/>
    <p:sldId id="276" r:id="rId29"/>
    <p:sldId id="281" r:id="rId30"/>
    <p:sldId id="278" r:id="rId31"/>
    <p:sldId id="279" r:id="rId32"/>
    <p:sldId id="295" r:id="rId33"/>
    <p:sldId id="294" r:id="rId34"/>
    <p:sldId id="288" r:id="rId35"/>
    <p:sldId id="258" r:id="rId36"/>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90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luna\Desktop\Libro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luna\Desktop\Libro1.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luna\Desktop\Libro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000" b="1" i="0" u="none" strike="noStrike" kern="1200" cap="all" spc="5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MX" sz="1000">
                <a:latin typeface="Arial" panose="020B0604020202020204" pitchFamily="34" charset="0"/>
                <a:cs typeface="Arial" panose="020B0604020202020204" pitchFamily="34" charset="0"/>
              </a:rPr>
              <a:t>Trabajo de</a:t>
            </a:r>
            <a:r>
              <a:rPr lang="es-MX" sz="1000" baseline="0">
                <a:latin typeface="Arial" panose="020B0604020202020204" pitchFamily="34" charset="0"/>
                <a:cs typeface="Arial" panose="020B0604020202020204" pitchFamily="34" charset="0"/>
              </a:rPr>
              <a:t> Campo</a:t>
            </a:r>
            <a:endParaRPr lang="es-MX" sz="1000">
              <a:latin typeface="Arial" panose="020B0604020202020204" pitchFamily="34" charset="0"/>
              <a:cs typeface="Arial" panose="020B0604020202020204" pitchFamily="34" charset="0"/>
            </a:endParaRPr>
          </a:p>
        </c:rich>
      </c:tx>
      <c:layout>
        <c:manualLayout>
          <c:xMode val="edge"/>
          <c:yMode val="edge"/>
          <c:x val="0.42318435754189998"/>
          <c:y val="9.2592592592592601E-2"/>
        </c:manualLayout>
      </c:layout>
      <c:overlay val="0"/>
      <c:spPr>
        <a:noFill/>
        <a:ln>
          <a:noFill/>
        </a:ln>
        <a:effectLst/>
      </c:spPr>
    </c:title>
    <c:autoTitleDeleted val="0"/>
    <c:plotArea>
      <c:layout>
        <c:manualLayout>
          <c:layoutTarget val="inner"/>
          <c:xMode val="edge"/>
          <c:yMode val="edge"/>
          <c:x val="0.118917799381223"/>
          <c:y val="0.18601633129192199"/>
          <c:w val="0.47129979911728898"/>
          <c:h val="0.72104841061533997"/>
        </c:manualLayout>
      </c:layout>
      <c:pieChart>
        <c:varyColors val="1"/>
        <c:ser>
          <c:idx val="0"/>
          <c:order val="0"/>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4">
                  <a:lumMod val="60000"/>
                </a:schemeClr>
              </a:solidFill>
              <a:ln>
                <a:noFill/>
              </a:ln>
              <a:effectLst/>
              <a:scene3d>
                <a:camera prst="orthographicFront"/>
                <a:lightRig rig="brightRoom" dir="t"/>
              </a:scene3d>
              <a:sp3d prstMaterial="flat">
                <a:bevelT w="50800" h="101600" prst="angle"/>
                <a:contourClr>
                  <a:srgbClr val="000000"/>
                </a:contourClr>
              </a:sp3d>
            </c:spPr>
          </c:dPt>
          <c:dPt>
            <c:idx val="5"/>
            <c:bubble3D val="0"/>
            <c:spPr>
              <a:solidFill>
                <a:schemeClr val="accent6">
                  <a:lumMod val="60000"/>
                </a:schemeClr>
              </a:solidFill>
              <a:ln>
                <a:noFill/>
              </a:ln>
              <a:effectLst/>
              <a:scene3d>
                <a:camera prst="orthographicFront"/>
                <a:lightRig rig="brightRoom" dir="t"/>
              </a:scene3d>
              <a:sp3d prstMaterial="flat">
                <a:bevelT w="50800" h="101600" prst="angle"/>
                <a:contourClr>
                  <a:srgbClr val="000000"/>
                </a:contourClr>
              </a:sp3d>
            </c:spPr>
          </c:dPt>
          <c:dPt>
            <c:idx val="6"/>
            <c:bubble3D val="0"/>
            <c:spPr>
              <a:solidFill>
                <a:schemeClr val="accent2">
                  <a:lumMod val="80000"/>
                  <a:lumOff val="20000"/>
                </a:schemeClr>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lang="es-ES" sz="900" b="1" i="0" u="none" strike="noStrike" kern="1200" baseline="0">
                    <a:solidFill>
                      <a:schemeClr val="lt1"/>
                    </a:solidFill>
                    <a:latin typeface="Arial" panose="020B0604020202020204" pitchFamily="34" charset="0"/>
                    <a:ea typeface="+mn-ea"/>
                    <a:cs typeface="Arial" panose="020B0604020202020204" pitchFamily="34" charset="0"/>
                  </a:defRPr>
                </a:pPr>
                <a:endParaRPr lang="es-MX"/>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Hoja1!$D$26:$D$32</c:f>
              <c:strCache>
                <c:ptCount val="7"/>
                <c:pt idx="0">
                  <c:v>DHIS 1a</c:v>
                </c:pt>
                <c:pt idx="1">
                  <c:v>DLH 2a</c:v>
                </c:pt>
                <c:pt idx="2">
                  <c:v>DCS 3a</c:v>
                </c:pt>
                <c:pt idx="3">
                  <c:v>MLH 3a</c:v>
                </c:pt>
                <c:pt idx="4">
                  <c:v>MAGESA 3a</c:v>
                </c:pt>
                <c:pt idx="5">
                  <c:v>MAS 8a</c:v>
                </c:pt>
                <c:pt idx="6">
                  <c:v>MLH 4</c:v>
                </c:pt>
              </c:strCache>
            </c:strRef>
          </c:cat>
          <c:val>
            <c:numRef>
              <c:f>Hoja1!$E$26:$E$32</c:f>
              <c:numCache>
                <c:formatCode>General</c:formatCode>
                <c:ptCount val="7"/>
                <c:pt idx="0">
                  <c:v>6</c:v>
                </c:pt>
                <c:pt idx="1">
                  <c:v>6</c:v>
                </c:pt>
                <c:pt idx="2">
                  <c:v>9</c:v>
                </c:pt>
                <c:pt idx="3">
                  <c:v>4</c:v>
                </c:pt>
                <c:pt idx="4">
                  <c:v>12</c:v>
                </c:pt>
                <c:pt idx="5">
                  <c:v>13</c:v>
                </c:pt>
                <c:pt idx="6">
                  <c:v>9</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60600631974075803"/>
          <c:y val="0.24842071023173401"/>
          <c:w val="0.25750562328137999"/>
          <c:h val="0.65557886468571003"/>
        </c:manualLayout>
      </c:layout>
      <c:overlay val="0"/>
      <c:spPr>
        <a:noFill/>
        <a:ln>
          <a:noFill/>
        </a:ln>
        <a:effectLst/>
      </c:spPr>
      <c:txPr>
        <a:bodyPr rot="0" spcFirstLastPara="1" vertOverflow="ellipsis" vert="horz" wrap="square" anchor="ctr" anchorCtr="1"/>
        <a:lstStyle/>
        <a:p>
          <a:pPr>
            <a:defRPr lang="es-ES"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000" b="1" i="0" u="none" strike="noStrike" kern="1200" cap="all" spc="5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MX" sz="1000">
                <a:latin typeface="Arial" panose="020B0604020202020204" pitchFamily="34" charset="0"/>
                <a:cs typeface="Arial" panose="020B0604020202020204" pitchFamily="34" charset="0"/>
              </a:rPr>
              <a:t>obtención de grado</a:t>
            </a:r>
          </a:p>
        </c:rich>
      </c:tx>
      <c:layout>
        <c:manualLayout>
          <c:xMode val="edge"/>
          <c:yMode val="edge"/>
          <c:x val="0.31394060555514702"/>
          <c:y val="6.8870523415977894E-2"/>
        </c:manualLayout>
      </c:layout>
      <c:overlay val="0"/>
      <c:spPr>
        <a:noFill/>
        <a:ln>
          <a:noFill/>
        </a:ln>
        <a:effectLst/>
      </c:spPr>
    </c:title>
    <c:autoTitleDeleted val="0"/>
    <c:plotArea>
      <c:layout>
        <c:manualLayout>
          <c:layoutTarget val="inner"/>
          <c:xMode val="edge"/>
          <c:yMode val="edge"/>
          <c:x val="7.46604688432638E-2"/>
          <c:y val="0.18000368755558399"/>
          <c:w val="0.56343774785161205"/>
          <c:h val="0.74736990520812996"/>
        </c:manualLayout>
      </c:layout>
      <c:pieChart>
        <c:varyColors val="1"/>
        <c:ser>
          <c:idx val="0"/>
          <c:order val="0"/>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lang="es-ES" sz="900" b="1" i="0" u="none" strike="noStrike" kern="1200" baseline="0">
                    <a:solidFill>
                      <a:schemeClr val="lt1"/>
                    </a:solidFill>
                    <a:latin typeface="Arial" panose="020B0604020202020204" pitchFamily="34" charset="0"/>
                    <a:ea typeface="+mn-ea"/>
                    <a:cs typeface="Arial" panose="020B0604020202020204" pitchFamily="34" charset="0"/>
                  </a:defRPr>
                </a:pPr>
                <a:endParaRPr lang="es-MX"/>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Hoja1!$D$36:$D$39</c:f>
              <c:strCache>
                <c:ptCount val="4"/>
                <c:pt idx="0">
                  <c:v>DLH 1a</c:v>
                </c:pt>
                <c:pt idx="1">
                  <c:v>MLH 3a </c:v>
                </c:pt>
                <c:pt idx="2">
                  <c:v>MAS 7a </c:v>
                </c:pt>
                <c:pt idx="3">
                  <c:v>MAPPP 4a</c:v>
                </c:pt>
              </c:strCache>
            </c:strRef>
          </c:cat>
          <c:val>
            <c:numRef>
              <c:f>Hoja1!$E$36:$E$39</c:f>
              <c:numCache>
                <c:formatCode>General</c:formatCode>
                <c:ptCount val="4"/>
                <c:pt idx="0">
                  <c:v>1</c:v>
                </c:pt>
                <c:pt idx="1">
                  <c:v>4</c:v>
                </c:pt>
                <c:pt idx="2">
                  <c:v>5</c:v>
                </c:pt>
                <c:pt idx="3">
                  <c:v>2</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66048887580641202"/>
          <c:y val="0.32029294375393202"/>
          <c:w val="0.26444428091348399"/>
          <c:h val="0.40837780091538101"/>
        </c:manualLayout>
      </c:layout>
      <c:overlay val="0"/>
      <c:spPr>
        <a:noFill/>
        <a:ln>
          <a:noFill/>
        </a:ln>
        <a:effectLst/>
      </c:spPr>
      <c:txPr>
        <a:bodyPr rot="0" spcFirstLastPara="1" vertOverflow="ellipsis" vert="horz" wrap="square" anchor="ctr" anchorCtr="1"/>
        <a:lstStyle/>
        <a:p>
          <a:pPr>
            <a:defRPr lang="es-ES"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000" b="1" i="0" u="none" strike="noStrike" kern="1200" cap="all" spc="5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000">
                <a:latin typeface="Arial" panose="020B0604020202020204" pitchFamily="34" charset="0"/>
                <a:cs typeface="Arial" panose="020B0604020202020204" pitchFamily="34" charset="0"/>
              </a:rPr>
              <a:t>Prácticas Profesionales</a:t>
            </a:r>
          </a:p>
        </c:rich>
      </c:tx>
      <c:layout/>
      <c:overlay val="0"/>
      <c:spPr>
        <a:noFill/>
        <a:ln>
          <a:noFill/>
        </a:ln>
        <a:effectLst/>
      </c:spPr>
    </c:title>
    <c:autoTitleDeleted val="0"/>
    <c:plotArea>
      <c:layout>
        <c:manualLayout>
          <c:layoutTarget val="inner"/>
          <c:xMode val="edge"/>
          <c:yMode val="edge"/>
          <c:x val="8.9972527472527403E-2"/>
          <c:y val="0.222457627118644"/>
          <c:w val="0.45375457875457897"/>
          <c:h val="0.69985875706214695"/>
        </c:manualLayout>
      </c:layout>
      <c:pieChart>
        <c:varyColors val="1"/>
        <c:ser>
          <c:idx val="0"/>
          <c:order val="0"/>
          <c:tx>
            <c:strRef>
              <c:f>Hoja1!$D$43</c:f>
              <c:strCache>
                <c:ptCount val="1"/>
              </c:strCache>
            </c:strRef>
          </c:tx>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Lbls>
            <c:dLbl>
              <c:idx val="0"/>
              <c:layout>
                <c:manualLayout>
                  <c:x val="-0.100466924299685"/>
                  <c:y val="6.437768648484160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es-ES" sz="1200" b="1" i="0" u="none" strike="noStrike" kern="1200" baseline="0">
                    <a:solidFill>
                      <a:schemeClr val="lt1"/>
                    </a:solidFill>
                    <a:latin typeface="Arial" panose="020B0604020202020204" pitchFamily="34" charset="0"/>
                    <a:ea typeface="+mn-ea"/>
                    <a:cs typeface="Arial" panose="020B0604020202020204" pitchFamily="34" charset="0"/>
                  </a:defRPr>
                </a:pPr>
                <a:endParaRPr lang="es-MX"/>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Hoja1!$E$43:$F$43</c:f>
              <c:numCache>
                <c:formatCode>General</c:formatCode>
                <c:ptCount val="2"/>
                <c:pt idx="0">
                  <c:v>6</c:v>
                </c:pt>
                <c:pt idx="1">
                  <c:v>11</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287CF8-55A0-4E59-8834-36DF3B80BC3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MX"/>
        </a:p>
      </dgm:t>
    </dgm:pt>
    <dgm:pt modelId="{5638CFF6-717C-40B3-8896-B85C92E78069}">
      <dgm:prSet phldrT="[Texto]">
        <dgm:style>
          <a:lnRef idx="0">
            <a:schemeClr val="accent2"/>
          </a:lnRef>
          <a:fillRef idx="3">
            <a:schemeClr val="accent2"/>
          </a:fillRef>
          <a:effectRef idx="3">
            <a:schemeClr val="accent2"/>
          </a:effectRef>
          <a:fontRef idx="minor">
            <a:schemeClr val="lt1"/>
          </a:fontRef>
        </dgm:style>
      </dgm:prSet>
      <dgm:spPr/>
      <dgm:t>
        <a:bodyPr/>
        <a:lstStyle/>
        <a:p>
          <a:r>
            <a:rPr lang="es-MX" dirty="0" smtClean="0"/>
            <a:t>Difusión Periodística</a:t>
          </a:r>
          <a:endParaRPr lang="es-MX" dirty="0"/>
        </a:p>
      </dgm:t>
    </dgm:pt>
    <dgm:pt modelId="{E02C5558-A1C3-4CBA-8DAF-2CD6248AC52B}" type="parTrans" cxnId="{F1C798F0-5F9F-429C-9C26-38B7778063F4}">
      <dgm:prSet/>
      <dgm:spPr/>
      <dgm:t>
        <a:bodyPr/>
        <a:lstStyle/>
        <a:p>
          <a:endParaRPr lang="es-MX"/>
        </a:p>
      </dgm:t>
    </dgm:pt>
    <dgm:pt modelId="{68C118DE-823C-4B21-A74E-1CB614B05673}" type="sibTrans" cxnId="{F1C798F0-5F9F-429C-9C26-38B7778063F4}">
      <dgm:prSet/>
      <dgm:spPr/>
      <dgm:t>
        <a:bodyPr/>
        <a:lstStyle/>
        <a:p>
          <a:endParaRPr lang="es-MX"/>
        </a:p>
      </dgm:t>
    </dgm:pt>
    <dgm:pt modelId="{FC86484E-1BA1-49D5-B671-BE482FF912D3}">
      <dgm:prSet phldrT="[Texto]">
        <dgm:style>
          <a:lnRef idx="0">
            <a:schemeClr val="accent1"/>
          </a:lnRef>
          <a:fillRef idx="3">
            <a:schemeClr val="accent1"/>
          </a:fillRef>
          <a:effectRef idx="3">
            <a:schemeClr val="accent1"/>
          </a:effectRef>
          <a:fontRef idx="minor">
            <a:schemeClr val="lt1"/>
          </a:fontRef>
        </dgm:style>
      </dgm:prSet>
      <dgm:spPr/>
      <dgm:t>
        <a:bodyPr/>
        <a:lstStyle/>
        <a:p>
          <a:r>
            <a:rPr lang="es-MX" dirty="0" smtClean="0"/>
            <a:t>Redes de colaboración (CADI, Agencia de Noticias, COMECSO y COMEPO)</a:t>
          </a:r>
          <a:endParaRPr lang="es-MX" dirty="0"/>
        </a:p>
      </dgm:t>
    </dgm:pt>
    <dgm:pt modelId="{E2D11710-EAEB-44E4-8C47-319953CDE4E6}" type="parTrans" cxnId="{26CC2F1A-52E8-4303-9351-CAB4089E3A05}">
      <dgm:prSet/>
      <dgm:spPr/>
      <dgm:t>
        <a:bodyPr/>
        <a:lstStyle/>
        <a:p>
          <a:endParaRPr lang="es-MX"/>
        </a:p>
      </dgm:t>
    </dgm:pt>
    <dgm:pt modelId="{DD261F3E-961C-43FD-822D-CAE18F3AB9E0}" type="sibTrans" cxnId="{26CC2F1A-52E8-4303-9351-CAB4089E3A05}">
      <dgm:prSet/>
      <dgm:spPr/>
      <dgm:t>
        <a:bodyPr/>
        <a:lstStyle/>
        <a:p>
          <a:endParaRPr lang="es-MX"/>
        </a:p>
      </dgm:t>
    </dgm:pt>
    <dgm:pt modelId="{F771F7A5-5777-4735-A4AC-C77039ED9EAE}">
      <dgm:prSet phldrT="[Texto]">
        <dgm:style>
          <a:lnRef idx="0">
            <a:schemeClr val="accent3"/>
          </a:lnRef>
          <a:fillRef idx="3">
            <a:schemeClr val="accent3"/>
          </a:fillRef>
          <a:effectRef idx="3">
            <a:schemeClr val="accent3"/>
          </a:effectRef>
          <a:fontRef idx="minor">
            <a:schemeClr val="lt1"/>
          </a:fontRef>
        </dgm:style>
      </dgm:prSet>
      <dgm:spPr/>
      <dgm:t>
        <a:bodyPr/>
        <a:lstStyle/>
        <a:p>
          <a:r>
            <a:rPr lang="es-MX" dirty="0" smtClean="0"/>
            <a:t>Redes Sociales (Facebook, Twitter, </a:t>
          </a:r>
          <a:r>
            <a:rPr lang="es-MX" dirty="0" err="1" smtClean="0"/>
            <a:t>WordPress</a:t>
          </a:r>
          <a:r>
            <a:rPr lang="es-MX" dirty="0" smtClean="0"/>
            <a:t>)</a:t>
          </a:r>
          <a:endParaRPr lang="es-MX" dirty="0"/>
        </a:p>
      </dgm:t>
    </dgm:pt>
    <dgm:pt modelId="{DA4D35DB-E781-48FE-8846-8CEB5FF14B68}" type="parTrans" cxnId="{7B819737-1022-48C5-8470-6264EF10901E}">
      <dgm:prSet/>
      <dgm:spPr/>
      <dgm:t>
        <a:bodyPr/>
        <a:lstStyle/>
        <a:p>
          <a:endParaRPr lang="es-MX"/>
        </a:p>
      </dgm:t>
    </dgm:pt>
    <dgm:pt modelId="{F0A6E7C4-36BD-4D3D-83C8-7994B64E306D}" type="sibTrans" cxnId="{7B819737-1022-48C5-8470-6264EF10901E}">
      <dgm:prSet/>
      <dgm:spPr/>
      <dgm:t>
        <a:bodyPr/>
        <a:lstStyle/>
        <a:p>
          <a:endParaRPr lang="es-MX"/>
        </a:p>
      </dgm:t>
    </dgm:pt>
    <dgm:pt modelId="{2BA32E06-226E-484E-97EB-E751F7074760}">
      <dgm:prSet phldrT="[Texto]">
        <dgm:style>
          <a:lnRef idx="1">
            <a:schemeClr val="dk1"/>
          </a:lnRef>
          <a:fillRef idx="2">
            <a:schemeClr val="dk1"/>
          </a:fillRef>
          <a:effectRef idx="1">
            <a:schemeClr val="dk1"/>
          </a:effectRef>
          <a:fontRef idx="minor">
            <a:schemeClr val="dk1"/>
          </a:fontRef>
        </dgm:style>
      </dgm:prSet>
      <dgm:spPr/>
      <dgm:t>
        <a:bodyPr/>
        <a:lstStyle/>
        <a:p>
          <a:r>
            <a:rPr lang="es-MX" dirty="0" smtClean="0"/>
            <a:t>Producción Audiovisual (Radio y Video)</a:t>
          </a:r>
          <a:endParaRPr lang="es-MX" dirty="0"/>
        </a:p>
      </dgm:t>
    </dgm:pt>
    <dgm:pt modelId="{F7B212E7-07CF-405E-9C1E-6E43A4D1FF5F}" type="parTrans" cxnId="{D573F736-06A9-4256-A73F-8E4A2649B77C}">
      <dgm:prSet/>
      <dgm:spPr/>
      <dgm:t>
        <a:bodyPr/>
        <a:lstStyle/>
        <a:p>
          <a:endParaRPr lang="es-MX"/>
        </a:p>
      </dgm:t>
    </dgm:pt>
    <dgm:pt modelId="{8438139E-633F-46D2-AC0C-3CA3DDA82AC7}" type="sibTrans" cxnId="{D573F736-06A9-4256-A73F-8E4A2649B77C}">
      <dgm:prSet/>
      <dgm:spPr/>
      <dgm:t>
        <a:bodyPr/>
        <a:lstStyle/>
        <a:p>
          <a:endParaRPr lang="es-MX"/>
        </a:p>
      </dgm:t>
    </dgm:pt>
    <dgm:pt modelId="{D9499857-A31A-4C96-84CB-F98DA937A356}" type="pres">
      <dgm:prSet presAssocID="{D0287CF8-55A0-4E59-8834-36DF3B80BC32}" presName="diagram" presStyleCnt="0">
        <dgm:presLayoutVars>
          <dgm:dir/>
          <dgm:resizeHandles val="exact"/>
        </dgm:presLayoutVars>
      </dgm:prSet>
      <dgm:spPr/>
      <dgm:t>
        <a:bodyPr/>
        <a:lstStyle/>
        <a:p>
          <a:endParaRPr lang="es-MX"/>
        </a:p>
      </dgm:t>
    </dgm:pt>
    <dgm:pt modelId="{43BBCDEA-BDE5-484F-BC16-9FCF27752C40}" type="pres">
      <dgm:prSet presAssocID="{5638CFF6-717C-40B3-8896-B85C92E78069}" presName="node" presStyleLbl="node1" presStyleIdx="0" presStyleCnt="4">
        <dgm:presLayoutVars>
          <dgm:bulletEnabled val="1"/>
        </dgm:presLayoutVars>
      </dgm:prSet>
      <dgm:spPr>
        <a:prstGeom prst="flowChartDocument">
          <a:avLst/>
        </a:prstGeom>
      </dgm:spPr>
      <dgm:t>
        <a:bodyPr/>
        <a:lstStyle/>
        <a:p>
          <a:endParaRPr lang="es-MX"/>
        </a:p>
      </dgm:t>
    </dgm:pt>
    <dgm:pt modelId="{3D5220A6-6250-432A-94B9-E3ABB4F6599D}" type="pres">
      <dgm:prSet presAssocID="{68C118DE-823C-4B21-A74E-1CB614B05673}" presName="sibTrans" presStyleCnt="0"/>
      <dgm:spPr/>
    </dgm:pt>
    <dgm:pt modelId="{835C16D9-63EB-4CAA-90DB-AE4B82E747F3}" type="pres">
      <dgm:prSet presAssocID="{FC86484E-1BA1-49D5-B671-BE482FF912D3}" presName="node" presStyleLbl="node1" presStyleIdx="1" presStyleCnt="4">
        <dgm:presLayoutVars>
          <dgm:bulletEnabled val="1"/>
        </dgm:presLayoutVars>
      </dgm:prSet>
      <dgm:spPr>
        <a:prstGeom prst="flowChartDocument">
          <a:avLst/>
        </a:prstGeom>
      </dgm:spPr>
      <dgm:t>
        <a:bodyPr/>
        <a:lstStyle/>
        <a:p>
          <a:endParaRPr lang="es-MX"/>
        </a:p>
      </dgm:t>
    </dgm:pt>
    <dgm:pt modelId="{5941B1A6-2C87-4293-AB71-015E5D40DF0E}" type="pres">
      <dgm:prSet presAssocID="{DD261F3E-961C-43FD-822D-CAE18F3AB9E0}" presName="sibTrans" presStyleCnt="0"/>
      <dgm:spPr/>
    </dgm:pt>
    <dgm:pt modelId="{D13E7DC5-F64E-4438-91E8-7198A5B6D2E0}" type="pres">
      <dgm:prSet presAssocID="{F771F7A5-5777-4735-A4AC-C77039ED9EAE}" presName="node" presStyleLbl="node1" presStyleIdx="2" presStyleCnt="4">
        <dgm:presLayoutVars>
          <dgm:bulletEnabled val="1"/>
        </dgm:presLayoutVars>
      </dgm:prSet>
      <dgm:spPr>
        <a:prstGeom prst="flowChartDocument">
          <a:avLst/>
        </a:prstGeom>
      </dgm:spPr>
      <dgm:t>
        <a:bodyPr/>
        <a:lstStyle/>
        <a:p>
          <a:endParaRPr lang="es-MX"/>
        </a:p>
      </dgm:t>
    </dgm:pt>
    <dgm:pt modelId="{48C0B8E8-CAC3-42C2-AEAB-8449D3904A64}" type="pres">
      <dgm:prSet presAssocID="{F0A6E7C4-36BD-4D3D-83C8-7994B64E306D}" presName="sibTrans" presStyleCnt="0"/>
      <dgm:spPr/>
    </dgm:pt>
    <dgm:pt modelId="{86100AAC-3C95-4482-8746-336AC139A562}" type="pres">
      <dgm:prSet presAssocID="{2BA32E06-226E-484E-97EB-E751F7074760}" presName="node" presStyleLbl="node1" presStyleIdx="3" presStyleCnt="4">
        <dgm:presLayoutVars>
          <dgm:bulletEnabled val="1"/>
        </dgm:presLayoutVars>
      </dgm:prSet>
      <dgm:spPr>
        <a:prstGeom prst="flowChartDocument">
          <a:avLst/>
        </a:prstGeom>
      </dgm:spPr>
      <dgm:t>
        <a:bodyPr/>
        <a:lstStyle/>
        <a:p>
          <a:endParaRPr lang="es-MX"/>
        </a:p>
      </dgm:t>
    </dgm:pt>
  </dgm:ptLst>
  <dgm:cxnLst>
    <dgm:cxn modelId="{D573F736-06A9-4256-A73F-8E4A2649B77C}" srcId="{D0287CF8-55A0-4E59-8834-36DF3B80BC32}" destId="{2BA32E06-226E-484E-97EB-E751F7074760}" srcOrd="3" destOrd="0" parTransId="{F7B212E7-07CF-405E-9C1E-6E43A4D1FF5F}" sibTransId="{8438139E-633F-46D2-AC0C-3CA3DDA82AC7}"/>
    <dgm:cxn modelId="{B4BA9153-2564-49A8-BE8A-23BED446B03A}" type="presOf" srcId="{2BA32E06-226E-484E-97EB-E751F7074760}" destId="{86100AAC-3C95-4482-8746-336AC139A562}" srcOrd="0" destOrd="0" presId="urn:microsoft.com/office/officeart/2005/8/layout/default"/>
    <dgm:cxn modelId="{C7A244EF-9866-48E2-8C2D-911A1F397286}" type="presOf" srcId="{FC86484E-1BA1-49D5-B671-BE482FF912D3}" destId="{835C16D9-63EB-4CAA-90DB-AE4B82E747F3}" srcOrd="0" destOrd="0" presId="urn:microsoft.com/office/officeart/2005/8/layout/default"/>
    <dgm:cxn modelId="{10C84C0C-4122-49DC-BCBC-A805B17B3E8E}" type="presOf" srcId="{F771F7A5-5777-4735-A4AC-C77039ED9EAE}" destId="{D13E7DC5-F64E-4438-91E8-7198A5B6D2E0}" srcOrd="0" destOrd="0" presId="urn:microsoft.com/office/officeart/2005/8/layout/default"/>
    <dgm:cxn modelId="{22657AF2-E315-4BF4-B950-E7E72FEABA03}" type="presOf" srcId="{5638CFF6-717C-40B3-8896-B85C92E78069}" destId="{43BBCDEA-BDE5-484F-BC16-9FCF27752C40}" srcOrd="0" destOrd="0" presId="urn:microsoft.com/office/officeart/2005/8/layout/default"/>
    <dgm:cxn modelId="{F1C798F0-5F9F-429C-9C26-38B7778063F4}" srcId="{D0287CF8-55A0-4E59-8834-36DF3B80BC32}" destId="{5638CFF6-717C-40B3-8896-B85C92E78069}" srcOrd="0" destOrd="0" parTransId="{E02C5558-A1C3-4CBA-8DAF-2CD6248AC52B}" sibTransId="{68C118DE-823C-4B21-A74E-1CB614B05673}"/>
    <dgm:cxn modelId="{26CC2F1A-52E8-4303-9351-CAB4089E3A05}" srcId="{D0287CF8-55A0-4E59-8834-36DF3B80BC32}" destId="{FC86484E-1BA1-49D5-B671-BE482FF912D3}" srcOrd="1" destOrd="0" parTransId="{E2D11710-EAEB-44E4-8C47-319953CDE4E6}" sibTransId="{DD261F3E-961C-43FD-822D-CAE18F3AB9E0}"/>
    <dgm:cxn modelId="{1D968E1E-025F-4EA5-817C-243A9C72EA22}" type="presOf" srcId="{D0287CF8-55A0-4E59-8834-36DF3B80BC32}" destId="{D9499857-A31A-4C96-84CB-F98DA937A356}" srcOrd="0" destOrd="0" presId="urn:microsoft.com/office/officeart/2005/8/layout/default"/>
    <dgm:cxn modelId="{7B819737-1022-48C5-8470-6264EF10901E}" srcId="{D0287CF8-55A0-4E59-8834-36DF3B80BC32}" destId="{F771F7A5-5777-4735-A4AC-C77039ED9EAE}" srcOrd="2" destOrd="0" parTransId="{DA4D35DB-E781-48FE-8846-8CEB5FF14B68}" sibTransId="{F0A6E7C4-36BD-4D3D-83C8-7994B64E306D}"/>
    <dgm:cxn modelId="{A48F2F22-E5CC-4BAA-AFA9-EEC82376AA99}" type="presParOf" srcId="{D9499857-A31A-4C96-84CB-F98DA937A356}" destId="{43BBCDEA-BDE5-484F-BC16-9FCF27752C40}" srcOrd="0" destOrd="0" presId="urn:microsoft.com/office/officeart/2005/8/layout/default"/>
    <dgm:cxn modelId="{85D6E747-78C5-430A-ADE5-9B318C9736D7}" type="presParOf" srcId="{D9499857-A31A-4C96-84CB-F98DA937A356}" destId="{3D5220A6-6250-432A-94B9-E3ABB4F6599D}" srcOrd="1" destOrd="0" presId="urn:microsoft.com/office/officeart/2005/8/layout/default"/>
    <dgm:cxn modelId="{9A23504D-B674-485D-A999-5EBB831D88EC}" type="presParOf" srcId="{D9499857-A31A-4C96-84CB-F98DA937A356}" destId="{835C16D9-63EB-4CAA-90DB-AE4B82E747F3}" srcOrd="2" destOrd="0" presId="urn:microsoft.com/office/officeart/2005/8/layout/default"/>
    <dgm:cxn modelId="{47876CB3-734F-4F0B-B682-3022F38F4A79}" type="presParOf" srcId="{D9499857-A31A-4C96-84CB-F98DA937A356}" destId="{5941B1A6-2C87-4293-AB71-015E5D40DF0E}" srcOrd="3" destOrd="0" presId="urn:microsoft.com/office/officeart/2005/8/layout/default"/>
    <dgm:cxn modelId="{58AB4B29-2BE0-4583-A62E-164D71607639}" type="presParOf" srcId="{D9499857-A31A-4C96-84CB-F98DA937A356}" destId="{D13E7DC5-F64E-4438-91E8-7198A5B6D2E0}" srcOrd="4" destOrd="0" presId="urn:microsoft.com/office/officeart/2005/8/layout/default"/>
    <dgm:cxn modelId="{F3D9E57E-5251-440F-A275-7ED4716741D5}" type="presParOf" srcId="{D9499857-A31A-4C96-84CB-F98DA937A356}" destId="{48C0B8E8-CAC3-42C2-AEAB-8449D3904A64}" srcOrd="5" destOrd="0" presId="urn:microsoft.com/office/officeart/2005/8/layout/default"/>
    <dgm:cxn modelId="{F915B202-FA2E-4EDC-A796-2267C98762D3}" type="presParOf" srcId="{D9499857-A31A-4C96-84CB-F98DA937A356}" destId="{86100AAC-3C95-4482-8746-336AC139A562}"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BCDEA-BDE5-484F-BC16-9FCF27752C40}">
      <dsp:nvSpPr>
        <dsp:cNvPr id="0" name=""/>
        <dsp:cNvSpPr/>
      </dsp:nvSpPr>
      <dsp:spPr>
        <a:xfrm>
          <a:off x="1492369" y="2415"/>
          <a:ext cx="3210826" cy="1926496"/>
        </a:xfrm>
        <a:prstGeom prst="flowChartDocumen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kern="1200" dirty="0" smtClean="0"/>
            <a:t>Difusión Periodística</a:t>
          </a:r>
          <a:endParaRPr lang="es-MX" sz="2400" kern="1200" dirty="0"/>
        </a:p>
      </dsp:txBody>
      <dsp:txXfrm>
        <a:off x="1492369" y="2415"/>
        <a:ext cx="3210826" cy="1544943"/>
      </dsp:txXfrm>
    </dsp:sp>
    <dsp:sp modelId="{835C16D9-63EB-4CAA-90DB-AE4B82E747F3}">
      <dsp:nvSpPr>
        <dsp:cNvPr id="0" name=""/>
        <dsp:cNvSpPr/>
      </dsp:nvSpPr>
      <dsp:spPr>
        <a:xfrm>
          <a:off x="5024278" y="2415"/>
          <a:ext cx="3210826" cy="1926496"/>
        </a:xfrm>
        <a:prstGeom prst="flowChartDocumen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kern="1200" dirty="0" smtClean="0"/>
            <a:t>Redes de colaboración (CADI, Agencia de Noticias, COMECSO y COMEPO)</a:t>
          </a:r>
          <a:endParaRPr lang="es-MX" sz="2400" kern="1200" dirty="0"/>
        </a:p>
      </dsp:txBody>
      <dsp:txXfrm>
        <a:off x="5024278" y="2415"/>
        <a:ext cx="3210826" cy="1544943"/>
      </dsp:txXfrm>
    </dsp:sp>
    <dsp:sp modelId="{D13E7DC5-F64E-4438-91E8-7198A5B6D2E0}">
      <dsp:nvSpPr>
        <dsp:cNvPr id="0" name=""/>
        <dsp:cNvSpPr/>
      </dsp:nvSpPr>
      <dsp:spPr>
        <a:xfrm>
          <a:off x="1492369" y="2249993"/>
          <a:ext cx="3210826" cy="1926496"/>
        </a:xfrm>
        <a:prstGeom prst="flowChartDocumen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kern="1200" dirty="0" smtClean="0"/>
            <a:t>Redes Sociales (Facebook, Twitter, </a:t>
          </a:r>
          <a:r>
            <a:rPr lang="es-MX" sz="2400" kern="1200" dirty="0" err="1" smtClean="0"/>
            <a:t>WordPress</a:t>
          </a:r>
          <a:r>
            <a:rPr lang="es-MX" sz="2400" kern="1200" dirty="0" smtClean="0"/>
            <a:t>)</a:t>
          </a:r>
          <a:endParaRPr lang="es-MX" sz="2400" kern="1200" dirty="0"/>
        </a:p>
      </dsp:txBody>
      <dsp:txXfrm>
        <a:off x="1492369" y="2249993"/>
        <a:ext cx="3210826" cy="1544943"/>
      </dsp:txXfrm>
    </dsp:sp>
    <dsp:sp modelId="{86100AAC-3C95-4482-8746-336AC139A562}">
      <dsp:nvSpPr>
        <dsp:cNvPr id="0" name=""/>
        <dsp:cNvSpPr/>
      </dsp:nvSpPr>
      <dsp:spPr>
        <a:xfrm>
          <a:off x="5024278" y="2249993"/>
          <a:ext cx="3210826" cy="1926496"/>
        </a:xfrm>
        <a:prstGeom prst="flowChartDocumen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kern="1200" dirty="0" smtClean="0"/>
            <a:t>Producción Audiovisual (Radio y Video)</a:t>
          </a:r>
          <a:endParaRPr lang="es-MX" sz="2400" kern="1200" dirty="0"/>
        </a:p>
      </dsp:txBody>
      <dsp:txXfrm>
        <a:off x="5024278" y="2249993"/>
        <a:ext cx="3210826" cy="15449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drawing1.xml><?xml version="1.0" encoding="utf-8"?>
<c:userShapes xmlns:c="http://schemas.openxmlformats.org/drawingml/2006/chart">
  <cdr:relSizeAnchor xmlns:cdr="http://schemas.openxmlformats.org/drawingml/2006/chartDrawing">
    <cdr:from>
      <cdr:x>0.13187</cdr:x>
      <cdr:y>0.57203</cdr:y>
    </cdr:from>
    <cdr:to>
      <cdr:x>0.28571</cdr:x>
      <cdr:y>0.77542</cdr:y>
    </cdr:to>
    <cdr:sp macro="" textlink="">
      <cdr:nvSpPr>
        <cdr:cNvPr id="2" name="Cuadro de texto 1"/>
        <cdr:cNvSpPr txBox="1"/>
      </cdr:nvSpPr>
      <cdr:spPr>
        <a:xfrm xmlns:a="http://schemas.openxmlformats.org/drawingml/2006/main">
          <a:off x="365760" y="1028700"/>
          <a:ext cx="426720" cy="3657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200" b="1">
              <a:solidFill>
                <a:schemeClr val="bg1"/>
              </a:solidFill>
              <a:latin typeface="Arial" panose="020B0604020202020204" pitchFamily="34" charset="0"/>
              <a:cs typeface="Arial" panose="020B0604020202020204" pitchFamily="34" charset="0"/>
            </a:rPr>
            <a:t>11</a:t>
          </a:r>
        </a:p>
      </cdr:txBody>
    </cdr:sp>
  </cdr:relSizeAnchor>
  <cdr:relSizeAnchor xmlns:cdr="http://schemas.openxmlformats.org/drawingml/2006/chartDrawing">
    <cdr:from>
      <cdr:x>0.58516</cdr:x>
      <cdr:y>0.39831</cdr:y>
    </cdr:from>
    <cdr:to>
      <cdr:x>0.94231</cdr:x>
      <cdr:y>0.82627</cdr:y>
    </cdr:to>
    <cdr:sp macro="" textlink="">
      <cdr:nvSpPr>
        <cdr:cNvPr id="3" name="Cuadro de texto 2"/>
        <cdr:cNvSpPr txBox="1"/>
      </cdr:nvSpPr>
      <cdr:spPr>
        <a:xfrm xmlns:a="http://schemas.openxmlformats.org/drawingml/2006/main">
          <a:off x="1623060" y="716280"/>
          <a:ext cx="990600" cy="7696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1000" dirty="0">
              <a:solidFill>
                <a:schemeClr val="tx1">
                  <a:lumMod val="65000"/>
                  <a:lumOff val="35000"/>
                </a:schemeClr>
              </a:solidFill>
              <a:latin typeface="Arial" panose="020B0604020202020204" pitchFamily="34" charset="0"/>
              <a:cs typeface="Arial" panose="020B0604020202020204" pitchFamily="34" charset="0"/>
            </a:rPr>
            <a:t>Total de estudiantes</a:t>
          </a:r>
          <a:r>
            <a:rPr lang="es-MX" sz="1000" baseline="0" dirty="0">
              <a:solidFill>
                <a:schemeClr val="tx1">
                  <a:lumMod val="65000"/>
                  <a:lumOff val="35000"/>
                </a:schemeClr>
              </a:solidFill>
              <a:latin typeface="Arial" panose="020B0604020202020204" pitchFamily="34" charset="0"/>
              <a:cs typeface="Arial" panose="020B0604020202020204" pitchFamily="34" charset="0"/>
            </a:rPr>
            <a:t> de LRI 6a: </a:t>
          </a:r>
          <a:r>
            <a:rPr lang="es-MX" sz="1000" b="1" baseline="0" dirty="0">
              <a:solidFill>
                <a:schemeClr val="tx1">
                  <a:lumMod val="65000"/>
                  <a:lumOff val="35000"/>
                </a:schemeClr>
              </a:solidFill>
              <a:latin typeface="Arial" panose="020B0604020202020204" pitchFamily="34" charset="0"/>
              <a:cs typeface="Arial" panose="020B0604020202020204" pitchFamily="34" charset="0"/>
            </a:rPr>
            <a:t>17</a:t>
          </a:r>
          <a:endParaRPr lang="es-MX" sz="1000" b="1" dirty="0">
            <a:solidFill>
              <a:schemeClr val="tx1">
                <a:lumMod val="65000"/>
                <a:lumOff val="35000"/>
              </a:schemeClr>
            </a:solidFill>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52099C2-6D54-4E3B-ADA1-FECB7DA8ED96}" type="datetimeFigureOut">
              <a:rPr lang="es-MX" smtClean="0"/>
              <a:t>17/05/2017</a:t>
            </a:fld>
            <a:endParaRPr lang="es-MX"/>
          </a:p>
        </p:txBody>
      </p:sp>
      <p:sp>
        <p:nvSpPr>
          <p:cNvPr id="4" name="Marcador de pie de página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748E49F-FB9E-43C5-A382-835F3A6A76B6}" type="slidenum">
              <a:rPr lang="es-MX" smtClean="0"/>
              <a:t>‹Nº›</a:t>
            </a:fld>
            <a:endParaRPr lang="es-MX"/>
          </a:p>
        </p:txBody>
      </p:sp>
    </p:spTree>
    <p:extLst>
      <p:ext uri="{BB962C8B-B14F-4D97-AF65-F5344CB8AC3E}">
        <p14:creationId xmlns:p14="http://schemas.microsoft.com/office/powerpoint/2010/main" val="3803428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0650B37-38FA-4BA0-B9E3-0C409109CFE5}" type="datetimeFigureOut">
              <a:rPr lang="es-MX" smtClean="0"/>
              <a:t>17/05/2017</a:t>
            </a:fld>
            <a:endParaRPr lang="es-MX"/>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5AF8471-60BA-493B-B920-9C8EFEFA669E}" type="slidenum">
              <a:rPr lang="es-MX" smtClean="0"/>
              <a:t>‹Nº›</a:t>
            </a:fld>
            <a:endParaRPr lang="es-MX"/>
          </a:p>
        </p:txBody>
      </p:sp>
    </p:spTree>
    <p:extLst>
      <p:ext uri="{BB962C8B-B14F-4D97-AF65-F5344CB8AC3E}">
        <p14:creationId xmlns:p14="http://schemas.microsoft.com/office/powerpoint/2010/main" val="406944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65AF8471-60BA-493B-B920-9C8EFEFA669E}" type="slidenum">
              <a:rPr lang="es-MX" smtClean="0"/>
              <a:t>2</a:t>
            </a:fld>
            <a:endParaRPr lang="es-MX"/>
          </a:p>
        </p:txBody>
      </p:sp>
    </p:spTree>
    <p:extLst>
      <p:ext uri="{BB962C8B-B14F-4D97-AF65-F5344CB8AC3E}">
        <p14:creationId xmlns:p14="http://schemas.microsoft.com/office/powerpoint/2010/main" val="958688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7F5ED87B-3749-418D-91D2-E13E6BEBC3BC}" type="datetime1">
              <a:rPr lang="es-MX" smtClean="0"/>
              <a:t>17/05/2017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6E1993E-D4C5-4285-B1B9-44A136A82B71}" type="slidenum">
              <a:rPr lang="es-MX" smtClean="0"/>
              <a:t>‹Nº›</a:t>
            </a:fld>
            <a:endParaRPr lang="es-MX"/>
          </a:p>
        </p:txBody>
      </p:sp>
    </p:spTree>
    <p:extLst>
      <p:ext uri="{BB962C8B-B14F-4D97-AF65-F5344CB8AC3E}">
        <p14:creationId xmlns:p14="http://schemas.microsoft.com/office/powerpoint/2010/main" val="3797509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192B7C5-0AB7-4486-A369-A478E69E197D}" type="datetime1">
              <a:rPr lang="es-MX" smtClean="0"/>
              <a:t>17/05/2017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6E1993E-D4C5-4285-B1B9-44A136A82B71}" type="slidenum">
              <a:rPr lang="es-MX" smtClean="0"/>
              <a:t>‹Nº›</a:t>
            </a:fld>
            <a:endParaRPr lang="es-MX"/>
          </a:p>
        </p:txBody>
      </p:sp>
    </p:spTree>
    <p:extLst>
      <p:ext uri="{BB962C8B-B14F-4D97-AF65-F5344CB8AC3E}">
        <p14:creationId xmlns:p14="http://schemas.microsoft.com/office/powerpoint/2010/main" val="508696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65C53D4-76E6-4077-981B-68B0AF3B7861}" type="datetime1">
              <a:rPr lang="es-MX" smtClean="0"/>
              <a:t>17/05/2017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6E1993E-D4C5-4285-B1B9-44A136A82B71}" type="slidenum">
              <a:rPr lang="es-MX" smtClean="0"/>
              <a:t>‹Nº›</a:t>
            </a:fld>
            <a:endParaRPr lang="es-MX"/>
          </a:p>
        </p:txBody>
      </p:sp>
    </p:spTree>
    <p:extLst>
      <p:ext uri="{BB962C8B-B14F-4D97-AF65-F5344CB8AC3E}">
        <p14:creationId xmlns:p14="http://schemas.microsoft.com/office/powerpoint/2010/main" val="3521088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9D38B63D-BAD6-48F1-95C7-63A7A99679C4}" type="datetime1">
              <a:rPr lang="es-MX" smtClean="0">
                <a:solidFill>
                  <a:prstClr val="black">
                    <a:tint val="75000"/>
                  </a:prstClr>
                </a:solidFill>
              </a:rPr>
              <a:t>17/05/2017</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46C751C-64B3-4235-A58D-22E4E21D8DD1}"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017225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776D0CEE-FAA1-46A8-88A3-3D917A762C74}" type="datetime1">
              <a:rPr lang="es-MX" smtClean="0">
                <a:solidFill>
                  <a:prstClr val="black">
                    <a:tint val="75000"/>
                  </a:prstClr>
                </a:solidFill>
              </a:rPr>
              <a:t>17/05/2017</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46C751C-64B3-4235-A58D-22E4E21D8DD1}"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53114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08D6D079-296D-4B96-8C25-975AF262999B}" type="datetime1">
              <a:rPr lang="es-MX" smtClean="0">
                <a:solidFill>
                  <a:prstClr val="black">
                    <a:tint val="75000"/>
                  </a:prstClr>
                </a:solidFill>
              </a:rPr>
              <a:t>17/05/2017</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46C751C-64B3-4235-A58D-22E4E21D8DD1}"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64804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F75F75F4-140C-4092-AAA4-6733CB2A64AF}" type="datetime1">
              <a:rPr lang="es-MX" smtClean="0">
                <a:solidFill>
                  <a:prstClr val="black">
                    <a:tint val="75000"/>
                  </a:prstClr>
                </a:solidFill>
              </a:rPr>
              <a:t>17/05/2017</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46C751C-64B3-4235-A58D-22E4E21D8DD1}"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022119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8991B3E9-ECB1-4F22-BCE7-07168A5E4B82}" type="datetime1">
              <a:rPr lang="es-MX" smtClean="0">
                <a:solidFill>
                  <a:prstClr val="black">
                    <a:tint val="75000"/>
                  </a:prstClr>
                </a:solidFill>
              </a:rPr>
              <a:t>17/05/2017</a:t>
            </a:fld>
            <a:endParaRPr lang="es-MX">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246C751C-64B3-4235-A58D-22E4E21D8DD1}"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669349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04F1E356-6E42-4225-8E80-5664F509D65F}" type="datetime1">
              <a:rPr lang="es-MX" smtClean="0">
                <a:solidFill>
                  <a:prstClr val="black">
                    <a:tint val="75000"/>
                  </a:prstClr>
                </a:solidFill>
              </a:rPr>
              <a:t>17/05/2017</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246C751C-64B3-4235-A58D-22E4E21D8DD1}"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682630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75C7408-513D-45F6-AF80-29CE3755D9D2}" type="datetime1">
              <a:rPr lang="es-MX" smtClean="0">
                <a:solidFill>
                  <a:prstClr val="black">
                    <a:tint val="75000"/>
                  </a:prstClr>
                </a:solidFill>
              </a:rPr>
              <a:t>17/05/2017</a:t>
            </a:fld>
            <a:endParaRPr lang="es-MX">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246C751C-64B3-4235-A58D-22E4E21D8DD1}"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77933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1F0E2784-CF54-48F9-91EA-4B26383A4681}" type="datetime1">
              <a:rPr lang="es-MX" smtClean="0">
                <a:solidFill>
                  <a:prstClr val="black">
                    <a:tint val="75000"/>
                  </a:prstClr>
                </a:solidFill>
              </a:rPr>
              <a:t>17/05/2017</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46C751C-64B3-4235-A58D-22E4E21D8DD1}"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9136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C50C7ED-4F20-4C94-A9A5-BC66D766DD0E}" type="datetime1">
              <a:rPr lang="es-MX" smtClean="0"/>
              <a:t>17/05/2017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6E1993E-D4C5-4285-B1B9-44A136A82B71}" type="slidenum">
              <a:rPr lang="es-MX" smtClean="0"/>
              <a:t>‹Nº›</a:t>
            </a:fld>
            <a:endParaRPr lang="es-MX"/>
          </a:p>
        </p:txBody>
      </p:sp>
    </p:spTree>
    <p:extLst>
      <p:ext uri="{BB962C8B-B14F-4D97-AF65-F5344CB8AC3E}">
        <p14:creationId xmlns:p14="http://schemas.microsoft.com/office/powerpoint/2010/main" val="104079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F7C0B62-8AF7-4683-A56C-AE8B3A8F13BC}" type="datetime1">
              <a:rPr lang="es-MX" smtClean="0">
                <a:solidFill>
                  <a:prstClr val="black">
                    <a:tint val="75000"/>
                  </a:prstClr>
                </a:solidFill>
              </a:rPr>
              <a:t>17/05/2017</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46C751C-64B3-4235-A58D-22E4E21D8DD1}"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083096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B86C8C3-00CA-4606-9E19-AFD8E574C5CD}" type="datetime1">
              <a:rPr lang="es-MX" smtClean="0">
                <a:solidFill>
                  <a:prstClr val="black">
                    <a:tint val="75000"/>
                  </a:prstClr>
                </a:solidFill>
              </a:rPr>
              <a:t>17/05/2017</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46C751C-64B3-4235-A58D-22E4E21D8DD1}"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94884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480F8CB-5106-474D-93B5-6807E7EDEE8D}" type="datetime1">
              <a:rPr lang="es-MX" smtClean="0">
                <a:solidFill>
                  <a:prstClr val="black">
                    <a:tint val="75000"/>
                  </a:prstClr>
                </a:solidFill>
              </a:rPr>
              <a:t>17/05/2017</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46C751C-64B3-4235-A58D-22E4E21D8DD1}"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765453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04105F81-9745-4C74-8672-FC3170AD6836}" type="datetime1">
              <a:rPr lang="es-MX" smtClean="0">
                <a:solidFill>
                  <a:prstClr val="black">
                    <a:tint val="75000"/>
                  </a:prstClr>
                </a:solidFill>
              </a:rPr>
              <a:t>17/05/2017</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2330B84-0CD9-4104-85BA-058D182ABB88}" type="slidenum">
              <a:rPr lang="es-MX" smtClean="0">
                <a:solidFill>
                  <a:prstClr val="black">
                    <a:tint val="75000"/>
                  </a:prstClr>
                </a:solidFill>
              </a:rPr>
              <a:pPr/>
              <a:t>‹Nº›</a:t>
            </a:fld>
            <a:endParaRPr lang="es-MX">
              <a:solidFill>
                <a:prstClr val="black">
                  <a:tint val="75000"/>
                </a:prstClr>
              </a:solidFill>
            </a:endParaRPr>
          </a:p>
        </p:txBody>
      </p:sp>
      <p:pic>
        <p:nvPicPr>
          <p:cNvPr id="7" name="6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881956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64C83064-3207-4315-B247-EAAFB73AB1F3}" type="datetime1">
              <a:rPr lang="es-MX" smtClean="0">
                <a:solidFill>
                  <a:prstClr val="black">
                    <a:tint val="75000"/>
                  </a:prstClr>
                </a:solidFill>
              </a:rPr>
              <a:t>17/05/2017</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2330B84-0CD9-4104-85BA-058D182ABB88}" type="slidenum">
              <a:rPr lang="es-MX" smtClean="0">
                <a:solidFill>
                  <a:prstClr val="black">
                    <a:tint val="75000"/>
                  </a:prstClr>
                </a:solidFill>
              </a:rPr>
              <a:pPr/>
              <a:t>‹Nº›</a:t>
            </a:fld>
            <a:endParaRPr lang="es-MX">
              <a:solidFill>
                <a:prstClr val="black">
                  <a:tint val="75000"/>
                </a:prstClr>
              </a:solidFill>
            </a:endParaRPr>
          </a:p>
        </p:txBody>
      </p:sp>
      <p:pic>
        <p:nvPicPr>
          <p:cNvPr id="7" name="6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565236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709715CA-4900-4075-8F5C-3E7E341C3A5F}" type="datetime1">
              <a:rPr lang="es-MX" smtClean="0">
                <a:solidFill>
                  <a:prstClr val="black">
                    <a:tint val="75000"/>
                  </a:prstClr>
                </a:solidFill>
              </a:rPr>
              <a:t>17/05/2017</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E2330B84-0CD9-4104-85BA-058D182ABB88}" type="slidenum">
              <a:rPr lang="es-MX" smtClean="0">
                <a:solidFill>
                  <a:prstClr val="black">
                    <a:tint val="75000"/>
                  </a:prstClr>
                </a:solidFill>
              </a:rPr>
              <a:pPr/>
              <a:t>‹Nº›</a:t>
            </a:fld>
            <a:endParaRPr lang="es-MX">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05848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E5DD7EFB-00B9-4970-B1E0-C399794ECE33}" type="datetime1">
              <a:rPr lang="es-MX" smtClean="0">
                <a:solidFill>
                  <a:prstClr val="black">
                    <a:tint val="75000"/>
                  </a:prstClr>
                </a:solidFill>
              </a:rPr>
              <a:t>17/05/2017</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2330B84-0CD9-4104-85BA-058D182ABB88}" type="slidenum">
              <a:rPr lang="es-MX" smtClean="0">
                <a:solidFill>
                  <a:prstClr val="black">
                    <a:tint val="75000"/>
                  </a:prstClr>
                </a:solidFill>
              </a:rPr>
              <a:pPr/>
              <a:t>‹Nº›</a:t>
            </a:fld>
            <a:endParaRPr lang="es-MX">
              <a:solidFill>
                <a:prstClr val="black">
                  <a:tint val="75000"/>
                </a:prstClr>
              </a:solidFill>
            </a:endParaRPr>
          </a:p>
        </p:txBody>
      </p:sp>
      <p:pic>
        <p:nvPicPr>
          <p:cNvPr id="8" name="7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8 Imag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206372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dirty="0" smtClean="0"/>
              <a:t>Haga clic para modificar el estilo de título del patrón</a:t>
            </a:r>
            <a:endParaRPr lang="es-MX" dirty="0"/>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65E56705-8315-46FF-AA05-5F50800C169A}" type="datetime1">
              <a:rPr lang="es-MX" smtClean="0">
                <a:solidFill>
                  <a:prstClr val="black">
                    <a:tint val="75000"/>
                  </a:prstClr>
                </a:solidFill>
              </a:rPr>
              <a:t>17/05/2017</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E2330B84-0CD9-4104-85BA-058D182ABB8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87082433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18F9A9E5-F641-427D-8F47-300FFC802221}" type="datetime1">
              <a:rPr lang="es-MX" smtClean="0">
                <a:solidFill>
                  <a:prstClr val="black">
                    <a:tint val="75000"/>
                  </a:prstClr>
                </a:solidFill>
              </a:rPr>
              <a:t>17/05/2017</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E2330B84-0CD9-4104-85BA-058D182ABB88}" type="slidenum">
              <a:rPr lang="es-MX" smtClean="0">
                <a:solidFill>
                  <a:prstClr val="black">
                    <a:tint val="75000"/>
                  </a:prstClr>
                </a:solidFill>
              </a:rPr>
              <a:pPr/>
              <a:t>‹Nº›</a:t>
            </a:fld>
            <a:endParaRPr lang="es-MX">
              <a:solidFill>
                <a:prstClr val="black">
                  <a:tint val="75000"/>
                </a:prstClr>
              </a:solidFill>
            </a:endParaRPr>
          </a:p>
        </p:txBody>
      </p:sp>
      <p:pic>
        <p:nvPicPr>
          <p:cNvPr id="6" name="5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284441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6B5EC93-93E2-430C-B597-04ABA4FE1561}" type="datetime1">
              <a:rPr lang="es-MX" smtClean="0">
                <a:solidFill>
                  <a:prstClr val="black">
                    <a:tint val="75000"/>
                  </a:prstClr>
                </a:solidFill>
              </a:rPr>
              <a:t>17/05/2017</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E2330B84-0CD9-4104-85BA-058D182ABB8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6109137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4E70FBCE-7E8A-4B05-B58D-E5D150A12769}" type="datetime1">
              <a:rPr lang="es-MX" smtClean="0"/>
              <a:t>17/05/2017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6E1993E-D4C5-4285-B1B9-44A136A82B71}" type="slidenum">
              <a:rPr lang="es-MX" smtClean="0"/>
              <a:t>‹Nº›</a:t>
            </a:fld>
            <a:endParaRPr lang="es-MX"/>
          </a:p>
        </p:txBody>
      </p:sp>
    </p:spTree>
    <p:extLst>
      <p:ext uri="{BB962C8B-B14F-4D97-AF65-F5344CB8AC3E}">
        <p14:creationId xmlns:p14="http://schemas.microsoft.com/office/powerpoint/2010/main" val="1524833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8998884-E994-42B6-971B-DA1553BC6EF1}" type="datetime1">
              <a:rPr lang="es-MX" smtClean="0">
                <a:solidFill>
                  <a:prstClr val="black">
                    <a:tint val="75000"/>
                  </a:prstClr>
                </a:solidFill>
              </a:rPr>
              <a:t>17/05/2017</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2330B84-0CD9-4104-85BA-058D182ABB8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2494760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1F79EE7-5C7A-417E-BEB4-68600431EE11}" type="datetime1">
              <a:rPr lang="es-MX" smtClean="0">
                <a:solidFill>
                  <a:prstClr val="black">
                    <a:tint val="75000"/>
                  </a:prstClr>
                </a:solidFill>
              </a:rPr>
              <a:t>17/05/2017</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E2330B84-0CD9-4104-85BA-058D182ABB8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8887601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6D4B6D0-F63D-4947-B598-77AECE2E0622}" type="datetime1">
              <a:rPr lang="es-MX" smtClean="0">
                <a:solidFill>
                  <a:prstClr val="black">
                    <a:tint val="75000"/>
                  </a:prstClr>
                </a:solidFill>
              </a:rPr>
              <a:t>17/05/2017</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2330B84-0CD9-4104-85BA-058D182ABB8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108775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87D05684-2CA9-45AE-834E-E3A3E35ED092}" type="datetime1">
              <a:rPr lang="es-MX" smtClean="0">
                <a:solidFill>
                  <a:prstClr val="black">
                    <a:tint val="75000"/>
                  </a:prstClr>
                </a:solidFill>
              </a:rPr>
              <a:t>17/05/2017</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E2330B84-0CD9-4104-85BA-058D182ABB8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35983709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2F3900B2-C7CD-491F-8762-86EECC995825}" type="datetime1">
              <a:rPr lang="es-MX" smtClean="0">
                <a:solidFill>
                  <a:prstClr val="black">
                    <a:tint val="75000"/>
                  </a:prstClr>
                </a:solidFill>
              </a:rPr>
              <a:t>17/05/2017</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E2330B84-0CD9-4104-85BA-058D182ABB8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694706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F9C94B22-B3F9-45B9-83AC-2262E172C78C}" type="datetime1">
              <a:rPr lang="es-MX" smtClean="0"/>
              <a:t>17/05/2017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86E1993E-D4C5-4285-B1B9-44A136A82B71}" type="slidenum">
              <a:rPr lang="es-MX" smtClean="0"/>
              <a:t>‹Nº›</a:t>
            </a:fld>
            <a:endParaRPr lang="es-MX"/>
          </a:p>
        </p:txBody>
      </p:sp>
    </p:spTree>
    <p:extLst>
      <p:ext uri="{BB962C8B-B14F-4D97-AF65-F5344CB8AC3E}">
        <p14:creationId xmlns:p14="http://schemas.microsoft.com/office/powerpoint/2010/main" val="4265275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AE51B5A8-BD15-45A1-A67B-464A22E146D3}" type="datetime1">
              <a:rPr lang="es-MX" smtClean="0"/>
              <a:t>17/05/2017</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86E1993E-D4C5-4285-B1B9-44A136A82B71}" type="slidenum">
              <a:rPr lang="es-MX" smtClean="0"/>
              <a:t>‹Nº›</a:t>
            </a:fld>
            <a:endParaRPr lang="es-MX"/>
          </a:p>
        </p:txBody>
      </p:sp>
    </p:spTree>
    <p:extLst>
      <p:ext uri="{BB962C8B-B14F-4D97-AF65-F5344CB8AC3E}">
        <p14:creationId xmlns:p14="http://schemas.microsoft.com/office/powerpoint/2010/main" val="1864284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43F0EB2F-72EC-49F1-90D8-1D15C5DF2658}" type="datetime1">
              <a:rPr lang="es-MX" smtClean="0"/>
              <a:t>17/05/2017</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86E1993E-D4C5-4285-B1B9-44A136A82B71}" type="slidenum">
              <a:rPr lang="es-MX" smtClean="0"/>
              <a:t>‹Nº›</a:t>
            </a:fld>
            <a:endParaRPr lang="es-MX"/>
          </a:p>
        </p:txBody>
      </p:sp>
    </p:spTree>
    <p:extLst>
      <p:ext uri="{BB962C8B-B14F-4D97-AF65-F5344CB8AC3E}">
        <p14:creationId xmlns:p14="http://schemas.microsoft.com/office/powerpoint/2010/main" val="216307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0B1DBC8-E5A0-4FA4-8742-410FFF200C1C}" type="datetime1">
              <a:rPr lang="es-MX" smtClean="0"/>
              <a:t>17/05/2017</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86E1993E-D4C5-4285-B1B9-44A136A82B71}" type="slidenum">
              <a:rPr lang="es-MX" smtClean="0"/>
              <a:t>‹Nº›</a:t>
            </a:fld>
            <a:endParaRPr lang="es-MX"/>
          </a:p>
        </p:txBody>
      </p:sp>
    </p:spTree>
    <p:extLst>
      <p:ext uri="{BB962C8B-B14F-4D97-AF65-F5344CB8AC3E}">
        <p14:creationId xmlns:p14="http://schemas.microsoft.com/office/powerpoint/2010/main" val="872209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E1255250-775F-43F9-81D4-9ABC8B41574B}" type="datetime1">
              <a:rPr lang="es-MX" smtClean="0"/>
              <a:t>17/05/2017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86E1993E-D4C5-4285-B1B9-44A136A82B71}" type="slidenum">
              <a:rPr lang="es-MX" smtClean="0"/>
              <a:t>‹Nº›</a:t>
            </a:fld>
            <a:endParaRPr lang="es-MX"/>
          </a:p>
        </p:txBody>
      </p:sp>
    </p:spTree>
    <p:extLst>
      <p:ext uri="{BB962C8B-B14F-4D97-AF65-F5344CB8AC3E}">
        <p14:creationId xmlns:p14="http://schemas.microsoft.com/office/powerpoint/2010/main" val="2295402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ACA21A8-2D72-4244-B8C9-8816B87D9426}" type="datetime1">
              <a:rPr lang="es-MX" smtClean="0"/>
              <a:t>17/05/2017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86E1993E-D4C5-4285-B1B9-44A136A82B71}" type="slidenum">
              <a:rPr lang="es-MX" smtClean="0"/>
              <a:t>‹Nº›</a:t>
            </a:fld>
            <a:endParaRPr lang="es-MX"/>
          </a:p>
        </p:txBody>
      </p:sp>
    </p:spTree>
    <p:extLst>
      <p:ext uri="{BB962C8B-B14F-4D97-AF65-F5344CB8AC3E}">
        <p14:creationId xmlns:p14="http://schemas.microsoft.com/office/powerpoint/2010/main" val="6991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BFE49-9C34-4509-BA65-14E28B2491E3}" type="datetime1">
              <a:rPr lang="es-MX" smtClean="0"/>
              <a:t>17/05/2017</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1993E-D4C5-4285-B1B9-44A136A82B71}" type="slidenum">
              <a:rPr lang="es-MX" smtClean="0"/>
              <a:t>‹Nº›</a:t>
            </a:fld>
            <a:endParaRPr lang="es-MX"/>
          </a:p>
        </p:txBody>
      </p:sp>
    </p:spTree>
    <p:extLst>
      <p:ext uri="{BB962C8B-B14F-4D97-AF65-F5344CB8AC3E}">
        <p14:creationId xmlns:p14="http://schemas.microsoft.com/office/powerpoint/2010/main" val="4104671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BE50B-75F1-4DAB-B91D-BBF023D0C73F}" type="datetime1">
              <a:rPr lang="es-MX" smtClean="0">
                <a:solidFill>
                  <a:prstClr val="black">
                    <a:tint val="75000"/>
                  </a:prstClr>
                </a:solidFill>
              </a:rPr>
              <a:t>17/05/2017</a:t>
            </a:fld>
            <a:endParaRPr lang="es-MX">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C751C-64B3-4235-A58D-22E4E21D8DD1}"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087284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CED82-F1E9-48BB-9170-8349BC79111C}" type="datetime1">
              <a:rPr lang="es-MX" smtClean="0">
                <a:solidFill>
                  <a:prstClr val="black">
                    <a:tint val="75000"/>
                  </a:prstClr>
                </a:solidFill>
              </a:rPr>
              <a:t>17/05/2017</a:t>
            </a:fld>
            <a:endParaRPr lang="es-MX">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30B84-0CD9-4104-85BA-058D182ABB88}" type="slidenum">
              <a:rPr lang="es-MX" smtClean="0">
                <a:solidFill>
                  <a:prstClr val="black">
                    <a:tint val="75000"/>
                  </a:prstClr>
                </a:solidFill>
              </a:rPr>
              <a:pPr/>
              <a:t>‹Nº›</a:t>
            </a:fld>
            <a:endParaRPr lang="es-MX">
              <a:solidFill>
                <a:prstClr val="black">
                  <a:tint val="75000"/>
                </a:prstClr>
              </a:solidFill>
            </a:endParaRPr>
          </a:p>
        </p:txBody>
      </p:sp>
      <p:pic>
        <p:nvPicPr>
          <p:cNvPr id="7" name="6 Imagen"/>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34280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5" Type="http://schemas.openxmlformats.org/officeDocument/2006/relationships/image" Target="../media/image32.em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3.png"/><Relationship Id="rId7" Type="http://schemas.openxmlformats.org/officeDocument/2006/relationships/chart" Target="../charts/chart1.xml"/><Relationship Id="rId2" Type="http://schemas.openxmlformats.org/officeDocument/2006/relationships/image" Target="../media/image12.jpe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4.jp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50.emf"/></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54.emf"/></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image" Target="../media/image12.jpeg"/><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5" Type="http://schemas.openxmlformats.org/officeDocument/2006/relationships/image" Target="../media/image56.png"/><Relationship Id="rId4" Type="http://schemas.openxmlformats.org/officeDocument/2006/relationships/hyperlink" Target="http://www.resonanciaradio.wordpress.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youtube.com/watch?v=QEzUZ4jqTpw" TargetMode="External"/><Relationship Id="rId2" Type="http://schemas.openxmlformats.org/officeDocument/2006/relationships/image" Target="../media/image12.jpeg"/><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3.png"/><Relationship Id="rId7" Type="http://schemas.openxmlformats.org/officeDocument/2006/relationships/image" Target="../media/image63.jpeg"/><Relationship Id="rId2" Type="http://schemas.openxmlformats.org/officeDocument/2006/relationships/image" Target="../media/image12.jpeg"/><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0.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package" Target="../embeddings/Documento_de_Microsoft_Word1.docx"/><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072684" cy="6266329"/>
          </a:xfrm>
          <a:prstGeom prst="rect">
            <a:avLst/>
          </a:prstGeom>
        </p:spPr>
      </p:pic>
      <p:grpSp>
        <p:nvGrpSpPr>
          <p:cNvPr id="2" name="Grupo 1"/>
          <p:cNvGrpSpPr/>
          <p:nvPr/>
        </p:nvGrpSpPr>
        <p:grpSpPr>
          <a:xfrm>
            <a:off x="0" y="0"/>
            <a:ext cx="12172969" cy="6858000"/>
            <a:chOff x="0" y="0"/>
            <a:chExt cx="12172969" cy="6858000"/>
          </a:xfrm>
        </p:grpSpPr>
        <p:grpSp>
          <p:nvGrpSpPr>
            <p:cNvPr id="13" name="Grupo 12"/>
            <p:cNvGrpSpPr/>
            <p:nvPr/>
          </p:nvGrpSpPr>
          <p:grpSpPr>
            <a:xfrm>
              <a:off x="1061094" y="1570810"/>
              <a:ext cx="9942907" cy="4301959"/>
              <a:chOff x="833743" y="1904795"/>
              <a:chExt cx="10170070" cy="4277614"/>
            </a:xfrm>
          </p:grpSpPr>
          <p:sp>
            <p:nvSpPr>
              <p:cNvPr id="5" name="Text Box 2"/>
              <p:cNvSpPr txBox="1">
                <a:spLocks noChangeArrowheads="1"/>
              </p:cNvSpPr>
              <p:nvPr/>
            </p:nvSpPr>
            <p:spPr bwMode="auto">
              <a:xfrm>
                <a:off x="1900616" y="1904795"/>
                <a:ext cx="9103197" cy="10261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s-MX" sz="5400" b="1" dirty="0" smtClean="0">
                    <a:solidFill>
                      <a:schemeClr val="bg1"/>
                    </a:solidFill>
                    <a:latin typeface="Candara" panose="020E0502030303020204" pitchFamily="34" charset="0"/>
                    <a:cs typeface="Times New Roman" panose="02020603050405020304" pitchFamily="18" charset="0"/>
                  </a:rPr>
                  <a:t>INFORME DE AUTOEVALUACIÓN 2016</a:t>
                </a:r>
                <a:endParaRPr lang="es-MX" sz="5400" b="1" dirty="0">
                  <a:solidFill>
                    <a:schemeClr val="bg1"/>
                  </a:solidFill>
                  <a:latin typeface="Candara" panose="020E0502030303020204" pitchFamily="34" charset="0"/>
                  <a:cs typeface="Times New Roman" panose="02020603050405020304" pitchFamily="18" charset="0"/>
                </a:endParaRPr>
              </a:p>
            </p:txBody>
          </p:sp>
          <p:sp>
            <p:nvSpPr>
              <p:cNvPr id="6" name="7 CuadroTexto"/>
              <p:cNvSpPr txBox="1"/>
              <p:nvPr/>
            </p:nvSpPr>
            <p:spPr>
              <a:xfrm>
                <a:off x="833743" y="5172494"/>
                <a:ext cx="2951294" cy="1009915"/>
              </a:xfrm>
              <a:prstGeom prst="rect">
                <a:avLst/>
              </a:prstGeom>
              <a:noFill/>
            </p:spPr>
            <p:txBody>
              <a:bodyPr wrap="square" rtlCol="0">
                <a:spAutoFit/>
              </a:bodyPr>
              <a:lstStyle/>
              <a:p>
                <a:pPr algn="ctr" fontAlgn="base">
                  <a:spcBef>
                    <a:spcPct val="0"/>
                  </a:spcBef>
                </a:pPr>
                <a:r>
                  <a:rPr lang="es-MX" sz="2000" b="1" dirty="0">
                    <a:solidFill>
                      <a:schemeClr val="bg1"/>
                    </a:solidFill>
                    <a:latin typeface="David" panose="020E0502060401010101" pitchFamily="34" charset="-79"/>
                    <a:cs typeface="David" panose="020E0502060401010101" pitchFamily="34" charset="-79"/>
                  </a:rPr>
                  <a:t>19 de Mayo de 2017</a:t>
                </a:r>
              </a:p>
              <a:p>
                <a:pPr algn="ctr" fontAlgn="base">
                  <a:spcBef>
                    <a:spcPct val="0"/>
                  </a:spcBef>
                </a:pPr>
                <a:r>
                  <a:rPr lang="es-MX" sz="2000" b="1" dirty="0">
                    <a:solidFill>
                      <a:schemeClr val="bg1"/>
                    </a:solidFill>
                    <a:latin typeface="David" panose="020E0502060401010101" pitchFamily="34" charset="-79"/>
                    <a:cs typeface="David" panose="020E0502060401010101" pitchFamily="34" charset="-79"/>
                  </a:rPr>
                  <a:t>Ciudad de México.</a:t>
                </a:r>
              </a:p>
              <a:p>
                <a:pPr algn="ctr" fontAlgn="base">
                  <a:spcBef>
                    <a:spcPct val="0"/>
                  </a:spcBef>
                </a:pPr>
                <a:r>
                  <a:rPr lang="es-MX" sz="2000" b="1" dirty="0">
                    <a:solidFill>
                      <a:schemeClr val="bg1"/>
                    </a:solidFill>
                    <a:latin typeface="David" panose="020E0502060401010101" pitchFamily="34" charset="-79"/>
                    <a:cs typeface="David" panose="020E0502060401010101" pitchFamily="34" charset="-79"/>
                  </a:rPr>
                  <a:t>16:00 horas</a:t>
                </a:r>
              </a:p>
            </p:txBody>
          </p:sp>
          <p:sp>
            <p:nvSpPr>
              <p:cNvPr id="11" name="4 Rectángulo"/>
              <p:cNvSpPr/>
              <p:nvPr/>
            </p:nvSpPr>
            <p:spPr>
              <a:xfrm>
                <a:off x="8003940" y="4943739"/>
                <a:ext cx="2759248" cy="397846"/>
              </a:xfrm>
              <a:prstGeom prst="rect">
                <a:avLst/>
              </a:prstGeom>
            </p:spPr>
            <p:txBody>
              <a:bodyPr wrap="square">
                <a:spAutoFit/>
              </a:bodyPr>
              <a:lstStyle/>
              <a:p>
                <a:pPr algn="ctr" fontAlgn="base">
                  <a:spcBef>
                    <a:spcPct val="0"/>
                  </a:spcBef>
                  <a:spcAft>
                    <a:spcPts val="1000"/>
                  </a:spcAft>
                </a:pPr>
                <a:r>
                  <a:rPr lang="es-MX" sz="2000" b="1" dirty="0">
                    <a:solidFill>
                      <a:schemeClr val="bg1"/>
                    </a:solidFill>
                    <a:latin typeface="David" panose="020E0502060401010101" pitchFamily="34" charset="-79"/>
                    <a:cs typeface="David" panose="020E0502060401010101" pitchFamily="34" charset="-79"/>
                  </a:rPr>
                  <a:t>CDO/I/2017</a:t>
                </a:r>
              </a:p>
            </p:txBody>
          </p:sp>
        </p:grpSp>
        <p:sp>
          <p:nvSpPr>
            <p:cNvPr id="40" name="Rectangle 3"/>
            <p:cNvSpPr>
              <a:spLocks noChangeArrowheads="1"/>
            </p:cNvSpPr>
            <p:nvPr/>
          </p:nvSpPr>
          <p:spPr bwMode="auto">
            <a:xfrm flipH="1">
              <a:off x="10913663" y="0"/>
              <a:ext cx="1259306" cy="6858000"/>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1" name="Rectangle 4"/>
            <p:cNvSpPr>
              <a:spLocks noChangeArrowheads="1"/>
            </p:cNvSpPr>
            <p:nvPr/>
          </p:nvSpPr>
          <p:spPr bwMode="auto">
            <a:xfrm flipH="1">
              <a:off x="9364533" y="5475815"/>
              <a:ext cx="1259306" cy="1376061"/>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2" name="Rectangle 5"/>
            <p:cNvSpPr>
              <a:spLocks noChangeArrowheads="1"/>
            </p:cNvSpPr>
            <p:nvPr/>
          </p:nvSpPr>
          <p:spPr bwMode="auto">
            <a:xfrm flipH="1">
              <a:off x="3127854" y="5982324"/>
              <a:ext cx="1259306" cy="875675"/>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3" name="Rectangle 6"/>
            <p:cNvSpPr>
              <a:spLocks noChangeArrowheads="1"/>
            </p:cNvSpPr>
            <p:nvPr/>
          </p:nvSpPr>
          <p:spPr bwMode="auto">
            <a:xfrm flipH="1">
              <a:off x="4692292" y="5857227"/>
              <a:ext cx="1259306" cy="1000772"/>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4" name="Rectangle 7"/>
            <p:cNvSpPr>
              <a:spLocks noChangeArrowheads="1"/>
            </p:cNvSpPr>
            <p:nvPr/>
          </p:nvSpPr>
          <p:spPr bwMode="auto">
            <a:xfrm flipH="1">
              <a:off x="6236679" y="5732131"/>
              <a:ext cx="1259306" cy="1125868"/>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5" name="Rectangle 8"/>
            <p:cNvSpPr>
              <a:spLocks noChangeArrowheads="1"/>
            </p:cNvSpPr>
            <p:nvPr/>
          </p:nvSpPr>
          <p:spPr bwMode="auto">
            <a:xfrm flipH="1">
              <a:off x="7801116" y="5601349"/>
              <a:ext cx="1259306" cy="1250528"/>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6" name="Rectangle 9"/>
            <p:cNvSpPr>
              <a:spLocks noChangeArrowheads="1"/>
            </p:cNvSpPr>
            <p:nvPr/>
          </p:nvSpPr>
          <p:spPr bwMode="auto">
            <a:xfrm flipH="1">
              <a:off x="1564437" y="6107858"/>
              <a:ext cx="1259306" cy="750142"/>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7" name="Rectangle 10"/>
            <p:cNvSpPr>
              <a:spLocks noChangeArrowheads="1"/>
            </p:cNvSpPr>
            <p:nvPr/>
          </p:nvSpPr>
          <p:spPr bwMode="auto">
            <a:xfrm flipH="1">
              <a:off x="0" y="6232517"/>
              <a:ext cx="1259306" cy="625482"/>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pic>
          <p:nvPicPr>
            <p:cNvPr id="51" name="8 Imagen" descr="Colsan2"/>
            <p:cNvPicPr/>
            <p:nvPr/>
          </p:nvPicPr>
          <p:blipFill>
            <a:blip r:embed="rId3"/>
            <a:srcRect/>
            <a:stretch>
              <a:fillRect/>
            </a:stretch>
          </p:blipFill>
          <p:spPr bwMode="auto">
            <a:xfrm>
              <a:off x="8546606" y="169491"/>
              <a:ext cx="2096263" cy="581443"/>
            </a:xfrm>
            <a:prstGeom prst="rect">
              <a:avLst/>
            </a:prstGeom>
            <a:noFill/>
          </p:spPr>
        </p:pic>
      </p:grpSp>
      <p:pic>
        <p:nvPicPr>
          <p:cNvPr id="7" name="Imagen 6"/>
          <p:cNvPicPr>
            <a:picLocks noChangeAspect="1"/>
          </p:cNvPicPr>
          <p:nvPr/>
        </p:nvPicPr>
        <p:blipFill>
          <a:blip r:embed="rId4"/>
          <a:stretch>
            <a:fillRect/>
          </a:stretch>
        </p:blipFill>
        <p:spPr>
          <a:xfrm>
            <a:off x="1369104" y="186912"/>
            <a:ext cx="2883658" cy="743776"/>
          </a:xfrm>
          <a:prstGeom prst="rect">
            <a:avLst/>
          </a:prstGeom>
        </p:spPr>
      </p:pic>
      <p:pic>
        <p:nvPicPr>
          <p:cNvPr id="8" name="Imagen 7"/>
          <p:cNvPicPr>
            <a:picLocks noChangeAspect="1"/>
          </p:cNvPicPr>
          <p:nvPr/>
        </p:nvPicPr>
        <p:blipFill>
          <a:blip r:embed="rId5"/>
          <a:stretch>
            <a:fillRect/>
          </a:stretch>
        </p:blipFill>
        <p:spPr>
          <a:xfrm>
            <a:off x="4969472" y="209263"/>
            <a:ext cx="2828789" cy="749873"/>
          </a:xfrm>
          <a:prstGeom prst="rect">
            <a:avLst/>
          </a:prstGeom>
        </p:spPr>
      </p:pic>
    </p:spTree>
    <p:extLst>
      <p:ext uri="{BB962C8B-B14F-4D97-AF65-F5344CB8AC3E}">
        <p14:creationId xmlns:p14="http://schemas.microsoft.com/office/powerpoint/2010/main" val="26846435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1130918"/>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Casos de Éxito</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3108960" y="896983"/>
            <a:ext cx="9083040" cy="5961017"/>
          </a:xfrm>
          <a:prstGeom prst="rect">
            <a:avLst/>
          </a:prstGeom>
        </p:spPr>
      </p:pic>
      <p:sp>
        <p:nvSpPr>
          <p:cNvPr id="6" name="Marcador de número de diapositiva 5"/>
          <p:cNvSpPr>
            <a:spLocks noGrp="1"/>
          </p:cNvSpPr>
          <p:nvPr>
            <p:ph type="sldNum" sz="quarter" idx="12"/>
          </p:nvPr>
        </p:nvSpPr>
        <p:spPr>
          <a:xfrm>
            <a:off x="9129486" y="6417311"/>
            <a:ext cx="2844800" cy="365125"/>
          </a:xfrm>
        </p:spPr>
        <p:txBody>
          <a:bodyPr/>
          <a:lstStyle/>
          <a:p>
            <a:fld id="{E2330B84-0CD9-4104-85BA-058D182ABB88}" type="slidenum">
              <a:rPr lang="es-MX" sz="1050" smtClean="0">
                <a:solidFill>
                  <a:prstClr val="black">
                    <a:tint val="75000"/>
                  </a:prstClr>
                </a:solidFill>
              </a:rPr>
              <a:pPr/>
              <a:t>10</a:t>
            </a:fld>
            <a:endParaRPr lang="es-MX" sz="1050" dirty="0">
              <a:solidFill>
                <a:prstClr val="black">
                  <a:tint val="75000"/>
                </a:prstClr>
              </a:solidFill>
            </a:endParaRPr>
          </a:p>
        </p:txBody>
      </p:sp>
    </p:spTree>
    <p:extLst>
      <p:ext uri="{BB962C8B-B14F-4D97-AF65-F5344CB8AC3E}">
        <p14:creationId xmlns:p14="http://schemas.microsoft.com/office/powerpoint/2010/main" val="19046504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1130918"/>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Casos de Éxito</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3082834" y="862149"/>
            <a:ext cx="9109166" cy="5995851"/>
          </a:xfrm>
          <a:prstGeom prst="rect">
            <a:avLst/>
          </a:prstGeom>
        </p:spPr>
      </p:pic>
      <p:sp>
        <p:nvSpPr>
          <p:cNvPr id="6" name="Marcador de número de diapositiva 5"/>
          <p:cNvSpPr>
            <a:spLocks noGrp="1"/>
          </p:cNvSpPr>
          <p:nvPr>
            <p:ph type="sldNum" sz="quarter" idx="12"/>
          </p:nvPr>
        </p:nvSpPr>
        <p:spPr>
          <a:xfrm>
            <a:off x="9251406" y="6426020"/>
            <a:ext cx="2844800" cy="365125"/>
          </a:xfrm>
        </p:spPr>
        <p:txBody>
          <a:bodyPr/>
          <a:lstStyle/>
          <a:p>
            <a:fld id="{E2330B84-0CD9-4104-85BA-058D182ABB88}" type="slidenum">
              <a:rPr lang="es-MX" sz="1050" smtClean="0">
                <a:solidFill>
                  <a:prstClr val="black">
                    <a:tint val="75000"/>
                  </a:prstClr>
                </a:solidFill>
              </a:rPr>
              <a:pPr/>
              <a:t>11</a:t>
            </a:fld>
            <a:endParaRPr lang="es-MX" dirty="0">
              <a:solidFill>
                <a:prstClr val="black">
                  <a:tint val="75000"/>
                </a:prstClr>
              </a:solidFill>
            </a:endParaRPr>
          </a:p>
        </p:txBody>
      </p:sp>
    </p:spTree>
    <p:extLst>
      <p:ext uri="{BB962C8B-B14F-4D97-AF65-F5344CB8AC3E}">
        <p14:creationId xmlns:p14="http://schemas.microsoft.com/office/powerpoint/2010/main" val="38893125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ara CDO I 2010 2.jpg"/>
          <p:cNvPicPr>
            <a:picLocks noChangeAspect="1"/>
          </p:cNvPicPr>
          <p:nvPr/>
        </p:nvPicPr>
        <p:blipFill>
          <a:blip r:embed="rId2"/>
          <a:stretch>
            <a:fillRect/>
          </a:stretch>
        </p:blipFill>
        <p:spPr>
          <a:xfrm>
            <a:off x="0" y="0"/>
            <a:ext cx="12192000" cy="6858000"/>
          </a:xfrm>
          <a:prstGeom prst="rect">
            <a:avLst/>
          </a:prstGeom>
        </p:spPr>
      </p:pic>
      <p:sp>
        <p:nvSpPr>
          <p:cNvPr id="5" name="CuadroTexto 4"/>
          <p:cNvSpPr txBox="1"/>
          <p:nvPr/>
        </p:nvSpPr>
        <p:spPr>
          <a:xfrm>
            <a:off x="6704632" y="2396067"/>
            <a:ext cx="5487368" cy="1446550"/>
          </a:xfrm>
          <a:prstGeom prst="rect">
            <a:avLst/>
          </a:prstGeom>
          <a:noFill/>
        </p:spPr>
        <p:txBody>
          <a:bodyPr wrap="square" rtlCol="0">
            <a:spAutoFit/>
          </a:bodyPr>
          <a:lstStyle/>
          <a:p>
            <a:pPr marL="742950" indent="-742950">
              <a:buFont typeface="+mj-lt"/>
              <a:buAutoNum type="arabicPeriod" startAt="2"/>
            </a:pPr>
            <a:r>
              <a:rPr lang="es-MX" sz="4400" b="1" dirty="0" smtClean="0">
                <a:solidFill>
                  <a:srgbClr val="800000"/>
                </a:solidFill>
                <a:latin typeface="Candara" panose="020E0502030303020204" pitchFamily="34" charset="0"/>
                <a:cs typeface="Times New Roman" panose="02020603050405020304" pitchFamily="18" charset="0"/>
              </a:rPr>
              <a:t>FORMACIÓN DE CAPITAL HUMANO</a:t>
            </a:r>
            <a:endParaRPr lang="es-MX" sz="4400" b="1" dirty="0">
              <a:solidFill>
                <a:srgbClr val="800000"/>
              </a:solidFill>
              <a:latin typeface="Candara" panose="020E0502030303020204" pitchFamily="34" charset="0"/>
              <a:cs typeface="Times New Roman" panose="02020603050405020304" pitchFamily="18" charset="0"/>
            </a:endParaRPr>
          </a:p>
        </p:txBody>
      </p:sp>
      <p:pic>
        <p:nvPicPr>
          <p:cNvPr id="9" name="Imagen 8"/>
          <p:cNvPicPr>
            <a:picLocks noChangeAspect="1"/>
          </p:cNvPicPr>
          <p:nvPr/>
        </p:nvPicPr>
        <p:blipFill>
          <a:blip r:embed="rId3"/>
          <a:stretch>
            <a:fillRect/>
          </a:stretch>
        </p:blipFill>
        <p:spPr>
          <a:xfrm>
            <a:off x="2141194" y="117794"/>
            <a:ext cx="7074524" cy="886254"/>
          </a:xfrm>
          <a:prstGeom prst="rect">
            <a:avLst/>
          </a:prstGeom>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3592"/>
            <a:ext cx="3700432" cy="3047275"/>
          </a:xfrm>
          <a:prstGeom prst="rect">
            <a:avLst/>
          </a:prstGeom>
          <a:ln w="76200">
            <a:solidFill>
              <a:schemeClr val="tx1"/>
            </a:solidFill>
          </a:ln>
          <a:effectLst>
            <a:reflection blurRad="6350" stA="50000" endA="275" endPos="40000" dist="101600" dir="5400000" sy="-100000" algn="bl" rotWithShape="0"/>
          </a:effectLst>
          <a:scene3d>
            <a:camera prst="perspectiveLeft"/>
            <a:lightRig rig="threePt" dir="t"/>
          </a:scene3d>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2998" y="3142996"/>
            <a:ext cx="3928535" cy="3099734"/>
          </a:xfrm>
          <a:prstGeom prst="rect">
            <a:avLst/>
          </a:prstGeom>
          <a:ln w="76200">
            <a:solidFill>
              <a:schemeClr val="tx1"/>
            </a:solidFill>
          </a:ln>
          <a:scene3d>
            <a:camera prst="perspectiveRelaxedModerately"/>
            <a:lightRig rig="threePt" dir="t"/>
          </a:scene3d>
          <a:sp3d>
            <a:bevelB/>
          </a:sp3d>
        </p:spPr>
      </p:pic>
    </p:spTree>
    <p:extLst>
      <p:ext uri="{BB962C8B-B14F-4D97-AF65-F5344CB8AC3E}">
        <p14:creationId xmlns:p14="http://schemas.microsoft.com/office/powerpoint/2010/main" val="13647585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1130918"/>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Acreditación/certificación de programas</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573741" y="1674691"/>
            <a:ext cx="539675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s-MX" sz="2400" dirty="0"/>
              <a:t>L</a:t>
            </a:r>
            <a:r>
              <a:rPr lang="es-MX" sz="2400" dirty="0" smtClean="0"/>
              <a:t>a </a:t>
            </a:r>
            <a:r>
              <a:rPr lang="es-MX" sz="2400" dirty="0"/>
              <a:t>totalidad de posgrados que se imparten en la institución cuentan con el reconocimiento en el Programa Nacional de Posgrados de Calidad (PNPC) en los siguientes niveles:</a:t>
            </a:r>
          </a:p>
        </p:txBody>
      </p:sp>
      <p:pic>
        <p:nvPicPr>
          <p:cNvPr id="2" name="Imagen 1"/>
          <p:cNvPicPr>
            <a:picLocks noChangeAspect="1"/>
          </p:cNvPicPr>
          <p:nvPr/>
        </p:nvPicPr>
        <p:blipFill>
          <a:blip r:embed="rId4"/>
          <a:stretch>
            <a:fillRect/>
          </a:stretch>
        </p:blipFill>
        <p:spPr>
          <a:xfrm>
            <a:off x="283398" y="3639670"/>
            <a:ext cx="6632494" cy="3359653"/>
          </a:xfrm>
          <a:prstGeom prst="rect">
            <a:avLst/>
          </a:prstGeom>
        </p:spPr>
      </p:pic>
      <p:sp>
        <p:nvSpPr>
          <p:cNvPr id="3" name="CuadroTexto 2"/>
          <p:cNvSpPr txBox="1"/>
          <p:nvPr/>
        </p:nvSpPr>
        <p:spPr>
          <a:xfrm>
            <a:off x="7171765" y="1687354"/>
            <a:ext cx="4787153" cy="4801314"/>
          </a:xfrm>
          <a:prstGeom prst="rect">
            <a:avLst/>
          </a:prstGeom>
          <a:noFill/>
        </p:spPr>
        <p:txBody>
          <a:bodyPr wrap="square" rtlCol="0">
            <a:spAutoFit/>
          </a:bodyPr>
          <a:lstStyle/>
          <a:p>
            <a:pPr marL="342900" indent="-342900" algn="just">
              <a:buFont typeface="Arial" panose="020B0604020202020204" pitchFamily="34" charset="0"/>
              <a:buChar char="•"/>
            </a:pPr>
            <a:r>
              <a:rPr lang="es-MX" sz="2400" dirty="0"/>
              <a:t>Respecto de la Licenciatura en Relaciones Internacionales (LRI), cuya acreditación con ACCECISO concluyó en diciembre de 2014, se mantiene como pendiente en la Coordinación del </a:t>
            </a:r>
            <a:r>
              <a:rPr lang="es-MX" sz="2400" dirty="0" smtClean="0"/>
              <a:t>Programa </a:t>
            </a:r>
            <a:r>
              <a:rPr lang="es-MX" sz="2400" dirty="0"/>
              <a:t>el </a:t>
            </a:r>
            <a:r>
              <a:rPr lang="es-MX" sz="2400" dirty="0" smtClean="0"/>
              <a:t>proceso, </a:t>
            </a:r>
            <a:r>
              <a:rPr lang="es-MX" sz="2400" dirty="0"/>
              <a:t>para solicitar la evaluación y acreditación por parte de los Comités Interinstitucionales para la Evaluación de la Educación Superior (CIEES).</a:t>
            </a:r>
          </a:p>
          <a:p>
            <a:endParaRPr lang="es-MX" dirty="0"/>
          </a:p>
        </p:txBody>
      </p:sp>
      <p:sp>
        <p:nvSpPr>
          <p:cNvPr id="8" name="Marcador de número de diapositiva 7"/>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13</a:t>
            </a:fld>
            <a:endParaRPr lang="es-MX" sz="1050" dirty="0">
              <a:solidFill>
                <a:prstClr val="black">
                  <a:tint val="75000"/>
                </a:prstClr>
              </a:solidFill>
            </a:endParaRPr>
          </a:p>
        </p:txBody>
      </p:sp>
    </p:spTree>
    <p:extLst>
      <p:ext uri="{BB962C8B-B14F-4D97-AF65-F5344CB8AC3E}">
        <p14:creationId xmlns:p14="http://schemas.microsoft.com/office/powerpoint/2010/main" val="161726700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4264385"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07925" y="1239287"/>
              <a:ext cx="11699666"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1130918"/>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Admisión de estudiantes  </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573741" y="1674691"/>
            <a:ext cx="539675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s-MX" sz="2400" dirty="0"/>
              <a:t>Durante el primer semestre del año, se desarrolló y documentó el proceso de registro y recepción de 168 solicitudes de aspirantes, nacionales y </a:t>
            </a:r>
            <a:r>
              <a:rPr lang="es-MX" sz="2400" dirty="0" smtClean="0"/>
              <a:t>extranjeros:</a:t>
            </a:r>
            <a:endParaRPr lang="es-MX" sz="2400" dirty="0"/>
          </a:p>
        </p:txBody>
      </p:sp>
      <p:sp>
        <p:nvSpPr>
          <p:cNvPr id="3" name="CuadroTexto 2"/>
          <p:cNvSpPr txBox="1"/>
          <p:nvPr/>
        </p:nvSpPr>
        <p:spPr>
          <a:xfrm>
            <a:off x="7324166" y="2001118"/>
            <a:ext cx="4105835" cy="1477328"/>
          </a:xfrm>
          <a:prstGeom prst="rect">
            <a:avLst/>
          </a:prstGeom>
          <a:noFill/>
        </p:spPr>
        <p:txBody>
          <a:bodyPr wrap="square" rtlCol="0">
            <a:spAutoFit/>
          </a:bodyPr>
          <a:lstStyle/>
          <a:p>
            <a:r>
              <a:rPr lang="es-MX" sz="2400" dirty="0" smtClean="0"/>
              <a:t>La matrícula quedó </a:t>
            </a:r>
            <a:r>
              <a:rPr lang="es-MX" sz="2400" dirty="0"/>
              <a:t>integrada </a:t>
            </a:r>
            <a:r>
              <a:rPr lang="es-MX" sz="2400" dirty="0" smtClean="0"/>
              <a:t>  </a:t>
            </a:r>
            <a:r>
              <a:rPr lang="es-MX" sz="2400" b="1" dirty="0" smtClean="0"/>
              <a:t>con </a:t>
            </a:r>
            <a:r>
              <a:rPr lang="es-MX" sz="2400" b="1" dirty="0"/>
              <a:t>149 estudiantes </a:t>
            </a:r>
            <a:r>
              <a:rPr lang="es-MX" sz="2400" dirty="0"/>
              <a:t>para el Semestre 2016-II:</a:t>
            </a:r>
          </a:p>
          <a:p>
            <a:endParaRPr lang="es-MX" dirty="0"/>
          </a:p>
        </p:txBody>
      </p:sp>
      <p:pic>
        <p:nvPicPr>
          <p:cNvPr id="5" name="Imagen 4"/>
          <p:cNvPicPr>
            <a:picLocks noChangeAspect="1"/>
          </p:cNvPicPr>
          <p:nvPr/>
        </p:nvPicPr>
        <p:blipFill>
          <a:blip r:embed="rId4"/>
          <a:stretch>
            <a:fillRect/>
          </a:stretch>
        </p:blipFill>
        <p:spPr>
          <a:xfrm>
            <a:off x="772941" y="3473608"/>
            <a:ext cx="5260307" cy="2725219"/>
          </a:xfrm>
          <a:prstGeom prst="rect">
            <a:avLst/>
          </a:prstGeom>
        </p:spPr>
      </p:pic>
      <p:pic>
        <p:nvPicPr>
          <p:cNvPr id="6" name="Imagen 5"/>
          <p:cNvPicPr>
            <a:picLocks noChangeAspect="1"/>
          </p:cNvPicPr>
          <p:nvPr/>
        </p:nvPicPr>
        <p:blipFill>
          <a:blip r:embed="rId5"/>
          <a:stretch>
            <a:fillRect/>
          </a:stretch>
        </p:blipFill>
        <p:spPr>
          <a:xfrm>
            <a:off x="6400800" y="3747247"/>
            <a:ext cx="6135333" cy="1888203"/>
          </a:xfrm>
          <a:prstGeom prst="rect">
            <a:avLst/>
          </a:prstGeom>
        </p:spPr>
      </p:pic>
      <p:sp>
        <p:nvSpPr>
          <p:cNvPr id="9" name="Marcador de número de diapositiva 8"/>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14</a:t>
            </a:fld>
            <a:endParaRPr lang="es-MX" dirty="0">
              <a:solidFill>
                <a:prstClr val="black">
                  <a:tint val="75000"/>
                </a:prstClr>
              </a:solidFill>
            </a:endParaRPr>
          </a:p>
        </p:txBody>
      </p:sp>
    </p:spTree>
    <p:extLst>
      <p:ext uri="{BB962C8B-B14F-4D97-AF65-F5344CB8AC3E}">
        <p14:creationId xmlns:p14="http://schemas.microsoft.com/office/powerpoint/2010/main" val="4167678721"/>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4264385"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07925" y="1239287"/>
              <a:ext cx="11699666"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1130918"/>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Eficiencia terminal</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7566212" y="1988456"/>
            <a:ext cx="4383741"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s-MX" sz="2400" dirty="0"/>
              <a:t>El Índice de eficiencia terminal obtenida por cohorte fue de 43%, en los Programas siguientes: Doctorado en Ciencias Sociales 34%, Doctorado en Literatura Hispánica 37%, y Maestría en Gestión Sustentable del Agua 57%.</a:t>
            </a:r>
          </a:p>
        </p:txBody>
      </p:sp>
      <p:pic>
        <p:nvPicPr>
          <p:cNvPr id="2" name="Imagen 1"/>
          <p:cNvPicPr>
            <a:picLocks noChangeAspect="1"/>
          </p:cNvPicPr>
          <p:nvPr/>
        </p:nvPicPr>
        <p:blipFill>
          <a:blip r:embed="rId4"/>
          <a:stretch>
            <a:fillRect/>
          </a:stretch>
        </p:blipFill>
        <p:spPr>
          <a:xfrm>
            <a:off x="590365" y="2030734"/>
            <a:ext cx="6796479" cy="3868042"/>
          </a:xfrm>
          <a:prstGeom prst="rect">
            <a:avLst/>
          </a:prstGeom>
        </p:spPr>
      </p:pic>
      <p:sp>
        <p:nvSpPr>
          <p:cNvPr id="6" name="Marcador de número de diapositiva 5"/>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15</a:t>
            </a:fld>
            <a:endParaRPr lang="es-MX" dirty="0">
              <a:solidFill>
                <a:prstClr val="black">
                  <a:tint val="75000"/>
                </a:prstClr>
              </a:solidFill>
            </a:endParaRPr>
          </a:p>
        </p:txBody>
      </p:sp>
    </p:spTree>
    <p:extLst>
      <p:ext uri="{BB962C8B-B14F-4D97-AF65-F5344CB8AC3E}">
        <p14:creationId xmlns:p14="http://schemas.microsoft.com/office/powerpoint/2010/main" val="3551444204"/>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4264385"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07925" y="1239287"/>
              <a:ext cx="11699666"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1130918"/>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Índice de Titulación</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2587982" y="5790003"/>
            <a:ext cx="8068236"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MX" sz="2400" dirty="0"/>
              <a:t>En el periodo se titularon 49 estudiantes, 13 de Doctorado, 24 de Maestría y 12 de la </a:t>
            </a:r>
            <a:r>
              <a:rPr lang="es-MX" sz="2400" dirty="0" smtClean="0"/>
              <a:t>Licenciatura</a:t>
            </a:r>
            <a:r>
              <a:rPr lang="es-MX" sz="2400" dirty="0"/>
              <a:t>.</a:t>
            </a:r>
          </a:p>
        </p:txBody>
      </p:sp>
      <p:pic>
        <p:nvPicPr>
          <p:cNvPr id="3" name="Imagen 2"/>
          <p:cNvPicPr>
            <a:picLocks noChangeAspect="1"/>
          </p:cNvPicPr>
          <p:nvPr/>
        </p:nvPicPr>
        <p:blipFill>
          <a:blip r:embed="rId4"/>
          <a:stretch>
            <a:fillRect/>
          </a:stretch>
        </p:blipFill>
        <p:spPr>
          <a:xfrm>
            <a:off x="2967318" y="1769856"/>
            <a:ext cx="7236016" cy="3999058"/>
          </a:xfrm>
          <a:prstGeom prst="rect">
            <a:avLst/>
          </a:prstGeom>
        </p:spPr>
      </p:pic>
      <p:sp>
        <p:nvSpPr>
          <p:cNvPr id="6" name="Marcador de número de diapositiva 5"/>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16</a:t>
            </a:fld>
            <a:endParaRPr lang="es-MX" dirty="0">
              <a:solidFill>
                <a:prstClr val="black">
                  <a:tint val="75000"/>
                </a:prstClr>
              </a:solidFill>
            </a:endParaRPr>
          </a:p>
        </p:txBody>
      </p:sp>
    </p:spTree>
    <p:extLst>
      <p:ext uri="{BB962C8B-B14F-4D97-AF65-F5344CB8AC3E}">
        <p14:creationId xmlns:p14="http://schemas.microsoft.com/office/powerpoint/2010/main" val="31950667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4264385"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07925" y="1239287"/>
              <a:ext cx="11699666"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1130918"/>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Cursos impartidos</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304801" y="1898810"/>
            <a:ext cx="4778188"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s-MX" sz="2400" dirty="0"/>
              <a:t>El número de asignaturas en el primer periodo del 2016 en posgrado fue de 92, entre estas 61 fueron impartidas por los profesores - investigadores de la institución y 31 por profesores externos.</a:t>
            </a:r>
          </a:p>
        </p:txBody>
      </p:sp>
      <p:pic>
        <p:nvPicPr>
          <p:cNvPr id="2" name="Imagen 1"/>
          <p:cNvPicPr>
            <a:picLocks noChangeAspect="1"/>
          </p:cNvPicPr>
          <p:nvPr/>
        </p:nvPicPr>
        <p:blipFill>
          <a:blip r:embed="rId4"/>
          <a:stretch>
            <a:fillRect/>
          </a:stretch>
        </p:blipFill>
        <p:spPr>
          <a:xfrm>
            <a:off x="378130" y="4677809"/>
            <a:ext cx="5380994" cy="1669204"/>
          </a:xfrm>
          <a:prstGeom prst="rect">
            <a:avLst/>
          </a:prstGeom>
        </p:spPr>
      </p:pic>
      <p:sp>
        <p:nvSpPr>
          <p:cNvPr id="10" name="5 Marcador de contenido"/>
          <p:cNvSpPr txBox="1">
            <a:spLocks/>
          </p:cNvSpPr>
          <p:nvPr/>
        </p:nvSpPr>
        <p:spPr>
          <a:xfrm>
            <a:off x="6149788" y="1764340"/>
            <a:ext cx="5585012"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s-MX" sz="2400" dirty="0" smtClean="0"/>
              <a:t>El Índice de estudiantes atendidos por investigador fue de </a:t>
            </a:r>
            <a:r>
              <a:rPr lang="es-MX" sz="2400" b="1" dirty="0" smtClean="0"/>
              <a:t>3.5</a:t>
            </a:r>
            <a:endParaRPr lang="es-MX" sz="2400" dirty="0"/>
          </a:p>
        </p:txBody>
      </p:sp>
      <p:pic>
        <p:nvPicPr>
          <p:cNvPr id="5" name="Imagen 4"/>
          <p:cNvPicPr>
            <a:picLocks noChangeAspect="1"/>
          </p:cNvPicPr>
          <p:nvPr/>
        </p:nvPicPr>
        <p:blipFill>
          <a:blip r:embed="rId5"/>
          <a:stretch>
            <a:fillRect/>
          </a:stretch>
        </p:blipFill>
        <p:spPr>
          <a:xfrm>
            <a:off x="6175184" y="3110753"/>
            <a:ext cx="5614903" cy="3325906"/>
          </a:xfrm>
          <a:prstGeom prst="rect">
            <a:avLst/>
          </a:prstGeom>
        </p:spPr>
      </p:pic>
      <p:sp>
        <p:nvSpPr>
          <p:cNvPr id="8" name="Marcador de número de diapositiva 7"/>
          <p:cNvSpPr>
            <a:spLocks noGrp="1"/>
          </p:cNvSpPr>
          <p:nvPr>
            <p:ph type="sldNum" sz="quarter" idx="12"/>
          </p:nvPr>
        </p:nvSpPr>
        <p:spPr>
          <a:xfrm>
            <a:off x="9059817" y="6426020"/>
            <a:ext cx="2844800" cy="365125"/>
          </a:xfrm>
        </p:spPr>
        <p:txBody>
          <a:bodyPr/>
          <a:lstStyle/>
          <a:p>
            <a:fld id="{E2330B84-0CD9-4104-85BA-058D182ABB88}" type="slidenum">
              <a:rPr lang="es-MX" sz="1050" smtClean="0">
                <a:solidFill>
                  <a:prstClr val="black">
                    <a:tint val="75000"/>
                  </a:prstClr>
                </a:solidFill>
              </a:rPr>
              <a:pPr/>
              <a:t>17</a:t>
            </a:fld>
            <a:endParaRPr lang="es-MX" dirty="0">
              <a:solidFill>
                <a:prstClr val="black">
                  <a:tint val="75000"/>
                </a:prstClr>
              </a:solidFill>
            </a:endParaRPr>
          </a:p>
        </p:txBody>
      </p:sp>
    </p:spTree>
    <p:extLst>
      <p:ext uri="{BB962C8B-B14F-4D97-AF65-F5344CB8AC3E}">
        <p14:creationId xmlns:p14="http://schemas.microsoft.com/office/powerpoint/2010/main" val="264803157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4264385"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07925" y="1239287"/>
              <a:ext cx="11699666"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463142" y="930621"/>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Becas y movilidad de estudiantes</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5576048" y="966481"/>
            <a:ext cx="6284258"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s-MX" sz="2400" dirty="0"/>
              <a:t>En el Programa de Becas y Apoyos Económicos se otorgaron los siguientes apoyos:</a:t>
            </a:r>
          </a:p>
        </p:txBody>
      </p:sp>
      <p:pic>
        <p:nvPicPr>
          <p:cNvPr id="3" name="Imagen 2"/>
          <p:cNvPicPr>
            <a:picLocks noChangeAspect="1"/>
          </p:cNvPicPr>
          <p:nvPr/>
        </p:nvPicPr>
        <p:blipFill>
          <a:blip r:embed="rId4"/>
          <a:stretch>
            <a:fillRect/>
          </a:stretch>
        </p:blipFill>
        <p:spPr>
          <a:xfrm>
            <a:off x="556947" y="1959428"/>
            <a:ext cx="3235124" cy="2314387"/>
          </a:xfrm>
          <a:prstGeom prst="rect">
            <a:avLst/>
          </a:prstGeom>
        </p:spPr>
      </p:pic>
      <p:pic>
        <p:nvPicPr>
          <p:cNvPr id="6" name="Imagen 5"/>
          <p:cNvPicPr>
            <a:picLocks noChangeAspect="1"/>
          </p:cNvPicPr>
          <p:nvPr/>
        </p:nvPicPr>
        <p:blipFill>
          <a:blip r:embed="rId5"/>
          <a:stretch>
            <a:fillRect/>
          </a:stretch>
        </p:blipFill>
        <p:spPr>
          <a:xfrm>
            <a:off x="4758172" y="1949961"/>
            <a:ext cx="3265239" cy="2295698"/>
          </a:xfrm>
          <a:prstGeom prst="rect">
            <a:avLst/>
          </a:prstGeom>
        </p:spPr>
      </p:pic>
      <p:pic>
        <p:nvPicPr>
          <p:cNvPr id="8" name="Imagen 7"/>
          <p:cNvPicPr>
            <a:picLocks noChangeAspect="1"/>
          </p:cNvPicPr>
          <p:nvPr/>
        </p:nvPicPr>
        <p:blipFill>
          <a:blip r:embed="rId6"/>
          <a:stretch>
            <a:fillRect/>
          </a:stretch>
        </p:blipFill>
        <p:spPr>
          <a:xfrm>
            <a:off x="8812306" y="2011841"/>
            <a:ext cx="2967317" cy="2228465"/>
          </a:xfrm>
          <a:prstGeom prst="rect">
            <a:avLst/>
          </a:prstGeom>
        </p:spPr>
      </p:pic>
      <p:graphicFrame>
        <p:nvGraphicFramePr>
          <p:cNvPr id="16" name="Gráfico 15"/>
          <p:cNvGraphicFramePr/>
          <p:nvPr>
            <p:extLst>
              <p:ext uri="{D42A27DB-BD31-4B8C-83A1-F6EECF244321}">
                <p14:modId xmlns:p14="http://schemas.microsoft.com/office/powerpoint/2010/main" val="3978566144"/>
              </p:ext>
            </p:extLst>
          </p:nvPr>
        </p:nvGraphicFramePr>
        <p:xfrm>
          <a:off x="519953" y="4536589"/>
          <a:ext cx="3273462" cy="198075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Gráfico 16"/>
          <p:cNvGraphicFramePr/>
          <p:nvPr>
            <p:extLst>
              <p:ext uri="{D42A27DB-BD31-4B8C-83A1-F6EECF244321}">
                <p14:modId xmlns:p14="http://schemas.microsoft.com/office/powerpoint/2010/main" val="2253121533"/>
              </p:ext>
            </p:extLst>
          </p:nvPr>
        </p:nvGraphicFramePr>
        <p:xfrm>
          <a:off x="4634753" y="4607858"/>
          <a:ext cx="3469341" cy="202602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Gráfico 17"/>
          <p:cNvGraphicFramePr/>
          <p:nvPr>
            <p:extLst>
              <p:ext uri="{D42A27DB-BD31-4B8C-83A1-F6EECF244321}">
                <p14:modId xmlns:p14="http://schemas.microsoft.com/office/powerpoint/2010/main" val="2181742182"/>
              </p:ext>
            </p:extLst>
          </p:nvPr>
        </p:nvGraphicFramePr>
        <p:xfrm>
          <a:off x="8804366" y="4546898"/>
          <a:ext cx="2993187" cy="2113878"/>
        </p:xfrm>
        <a:graphic>
          <a:graphicData uri="http://schemas.openxmlformats.org/drawingml/2006/chart">
            <c:chart xmlns:c="http://schemas.openxmlformats.org/drawingml/2006/chart" xmlns:r="http://schemas.openxmlformats.org/officeDocument/2006/relationships" r:id="rId9"/>
          </a:graphicData>
        </a:graphic>
      </p:graphicFrame>
      <p:sp>
        <p:nvSpPr>
          <p:cNvPr id="9" name="Marcador de número de diapositiva 8"/>
          <p:cNvSpPr>
            <a:spLocks noGrp="1"/>
          </p:cNvSpPr>
          <p:nvPr>
            <p:ph type="sldNum" sz="quarter" idx="12"/>
          </p:nvPr>
        </p:nvSpPr>
        <p:spPr>
          <a:xfrm>
            <a:off x="9242697" y="6408603"/>
            <a:ext cx="2844800" cy="365125"/>
          </a:xfrm>
        </p:spPr>
        <p:txBody>
          <a:bodyPr/>
          <a:lstStyle/>
          <a:p>
            <a:fld id="{E2330B84-0CD9-4104-85BA-058D182ABB88}" type="slidenum">
              <a:rPr lang="es-MX" smtClean="0">
                <a:solidFill>
                  <a:prstClr val="black">
                    <a:tint val="75000"/>
                  </a:prstClr>
                </a:solidFill>
              </a:rPr>
              <a:pPr/>
              <a:t>18</a:t>
            </a:fld>
            <a:endParaRPr lang="es-MX" dirty="0">
              <a:solidFill>
                <a:prstClr val="black">
                  <a:tint val="75000"/>
                </a:prstClr>
              </a:solidFill>
            </a:endParaRPr>
          </a:p>
        </p:txBody>
      </p:sp>
    </p:spTree>
    <p:extLst>
      <p:ext uri="{BB962C8B-B14F-4D97-AF65-F5344CB8AC3E}">
        <p14:creationId xmlns:p14="http://schemas.microsoft.com/office/powerpoint/2010/main" val="404176210"/>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ara CDO I 2010 2.jpg"/>
          <p:cNvPicPr>
            <a:picLocks noChangeAspect="1"/>
          </p:cNvPicPr>
          <p:nvPr/>
        </p:nvPicPr>
        <p:blipFill>
          <a:blip r:embed="rId2"/>
          <a:stretch>
            <a:fillRect/>
          </a:stretch>
        </p:blipFill>
        <p:spPr>
          <a:xfrm>
            <a:off x="0" y="0"/>
            <a:ext cx="12192000" cy="6858000"/>
          </a:xfrm>
          <a:prstGeom prst="rect">
            <a:avLst/>
          </a:prstGeom>
        </p:spPr>
      </p:pic>
      <p:sp>
        <p:nvSpPr>
          <p:cNvPr id="5" name="CuadroTexto 4"/>
          <p:cNvSpPr txBox="1"/>
          <p:nvPr/>
        </p:nvSpPr>
        <p:spPr>
          <a:xfrm>
            <a:off x="6967099" y="2497667"/>
            <a:ext cx="5487368" cy="1446550"/>
          </a:xfrm>
          <a:prstGeom prst="rect">
            <a:avLst/>
          </a:prstGeom>
          <a:noFill/>
        </p:spPr>
        <p:txBody>
          <a:bodyPr wrap="square" rtlCol="0">
            <a:spAutoFit/>
          </a:bodyPr>
          <a:lstStyle/>
          <a:p>
            <a:pPr marL="742950" indent="-742950">
              <a:buFont typeface="+mj-lt"/>
              <a:buAutoNum type="arabicPeriod" startAt="3"/>
            </a:pPr>
            <a:r>
              <a:rPr lang="es-MX" sz="4400" b="1" dirty="0" smtClean="0">
                <a:solidFill>
                  <a:srgbClr val="800000"/>
                </a:solidFill>
                <a:latin typeface="Candara" panose="020E0502030303020204" pitchFamily="34" charset="0"/>
                <a:cs typeface="Times New Roman" panose="02020603050405020304" pitchFamily="18" charset="0"/>
              </a:rPr>
              <a:t>Transferencia de conocimientos</a:t>
            </a:r>
            <a:endParaRPr lang="es-MX" sz="4400" b="1" dirty="0">
              <a:solidFill>
                <a:srgbClr val="800000"/>
              </a:solidFill>
              <a:latin typeface="Candara" panose="020E0502030303020204" pitchFamily="34" charset="0"/>
              <a:cs typeface="Times New Roman" panose="02020603050405020304" pitchFamily="18" charset="0"/>
            </a:endParaRPr>
          </a:p>
        </p:txBody>
      </p:sp>
      <p:pic>
        <p:nvPicPr>
          <p:cNvPr id="9" name="Imagen 8"/>
          <p:cNvPicPr>
            <a:picLocks noChangeAspect="1"/>
          </p:cNvPicPr>
          <p:nvPr/>
        </p:nvPicPr>
        <p:blipFill>
          <a:blip r:embed="rId3"/>
          <a:stretch>
            <a:fillRect/>
          </a:stretch>
        </p:blipFill>
        <p:spPr>
          <a:xfrm>
            <a:off x="2141194" y="117794"/>
            <a:ext cx="7074524" cy="886254"/>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95867" y="1176867"/>
            <a:ext cx="4775201" cy="3183467"/>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59936"/>
            <a:ext cx="4974336" cy="279806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1" y="0"/>
            <a:ext cx="4977384" cy="2801112"/>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38672553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4" y="-71718"/>
            <a:ext cx="14803684" cy="6929718"/>
            <a:chOff x="-2672644" y="620889"/>
            <a:chExt cx="13830538" cy="5841745"/>
          </a:xfrm>
        </p:grpSpPr>
        <p:pic>
          <p:nvPicPr>
            <p:cNvPr id="7" name="Imagen 6" descr="PLANTILLA LOGOS .jpg"/>
            <p:cNvPicPr>
              <a:picLocks noChangeAspect="1"/>
            </p:cNvPicPr>
            <p:nvPr/>
          </p:nvPicPr>
          <p:blipFill rotWithShape="1">
            <a:blip r:embed="rId3" cstate="print">
              <a:extLst>
                <a:ext uri="{28A0092B-C50C-407E-A947-70E740481C1C}">
                  <a14:useLocalDpi xmlns:a14="http://schemas.microsoft.com/office/drawing/2010/main" val="0"/>
                </a:ext>
              </a:extLst>
            </a:blip>
            <a:srcRect t="28520" b="-390"/>
            <a:stretch/>
          </p:blipFill>
          <p:spPr>
            <a:xfrm>
              <a:off x="-56953" y="1514115"/>
              <a:ext cx="11214847" cy="4948519"/>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sp>
          <p:nvSpPr>
            <p:cNvPr id="3" name="1 Título"/>
            <p:cNvSpPr txBox="1">
              <a:spLocks/>
            </p:cNvSpPr>
            <p:nvPr/>
          </p:nvSpPr>
          <p:spPr>
            <a:xfrm>
              <a:off x="5135505" y="2034486"/>
              <a:ext cx="5892529" cy="39803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800" dirty="0">
                  <a:solidFill>
                    <a:prstClr val="black"/>
                  </a:solidFill>
                </a:rPr>
                <a:t> </a:t>
              </a:r>
              <a:r>
                <a:rPr lang="es-MX" sz="2800" b="1" dirty="0" smtClean="0">
                  <a:solidFill>
                    <a:prstClr val="black"/>
                  </a:solidFill>
                </a:rPr>
                <a:t>En el presente informe se muestran los resultados alcanzados en el año 2016 en los temas de:</a:t>
              </a:r>
            </a:p>
            <a:p>
              <a:pPr algn="just"/>
              <a:endParaRPr lang="es-MX" sz="2800" b="1" dirty="0" smtClean="0">
                <a:solidFill>
                  <a:prstClr val="black"/>
                </a:solidFill>
              </a:endParaRPr>
            </a:p>
            <a:p>
              <a:pPr marL="1428750" lvl="2" indent="-514350" algn="just">
                <a:buFont typeface="+mj-lt"/>
                <a:buAutoNum type="arabicPeriod"/>
              </a:pPr>
              <a:r>
                <a:rPr lang="es-MX" sz="2800" b="1" dirty="0">
                  <a:solidFill>
                    <a:prstClr val="black"/>
                  </a:solidFill>
                  <a:latin typeface="+mj-lt"/>
                  <a:ea typeface="+mj-ea"/>
                  <a:cs typeface="+mj-cs"/>
                </a:rPr>
                <a:t>Investigación científica</a:t>
              </a:r>
            </a:p>
            <a:p>
              <a:pPr marL="1428750" lvl="2" indent="-514350" algn="just">
                <a:buFont typeface="+mj-lt"/>
                <a:buAutoNum type="arabicPeriod"/>
              </a:pPr>
              <a:r>
                <a:rPr lang="es-MX" sz="2800" b="1" dirty="0" smtClean="0">
                  <a:solidFill>
                    <a:prstClr val="black"/>
                  </a:solidFill>
                </a:rPr>
                <a:t>Formación de capital humano</a:t>
              </a:r>
            </a:p>
            <a:p>
              <a:pPr marL="1428750" lvl="2" indent="-514350" algn="just">
                <a:buFont typeface="+mj-lt"/>
                <a:buAutoNum type="arabicPeriod"/>
              </a:pPr>
              <a:r>
                <a:rPr lang="es-MX" sz="2800" b="1" dirty="0" smtClean="0">
                  <a:solidFill>
                    <a:prstClr val="black"/>
                  </a:solidFill>
                </a:rPr>
                <a:t>Transferencia de conocimientos</a:t>
              </a:r>
            </a:p>
            <a:p>
              <a:pPr marL="1428750" lvl="2" indent="-514350" algn="just">
                <a:buFont typeface="+mj-lt"/>
                <a:buAutoNum type="arabicPeriod"/>
              </a:pPr>
              <a:r>
                <a:rPr lang="es-MX" sz="2800" b="1" dirty="0" smtClean="0">
                  <a:solidFill>
                    <a:prstClr val="black"/>
                  </a:solidFill>
                </a:rPr>
                <a:t>Vinculación</a:t>
              </a:r>
            </a:p>
            <a:p>
              <a:pPr marL="1428750" lvl="2" indent="-514350" algn="just">
                <a:buFont typeface="+mj-lt"/>
                <a:buAutoNum type="arabicPeriod"/>
              </a:pPr>
              <a:r>
                <a:rPr lang="es-MX" sz="2800" b="1" dirty="0" smtClean="0">
                  <a:solidFill>
                    <a:prstClr val="black"/>
                  </a:solidFill>
                </a:rPr>
                <a:t>Actividades de Difusión y Divulgación</a:t>
              </a:r>
              <a:endParaRPr lang="es-MX" sz="2800" b="1" dirty="0" smtClean="0">
                <a:solidFill>
                  <a:prstClr val="black"/>
                </a:solidFill>
                <a:latin typeface="+mj-lt"/>
                <a:ea typeface="+mj-ea"/>
                <a:cs typeface="+mj-cs"/>
              </a:endParaRPr>
            </a:p>
            <a:p>
              <a:pPr marL="514350" indent="-514350">
                <a:buFont typeface="+mj-lt"/>
                <a:buAutoNum type="arabicPeriod"/>
              </a:pPr>
              <a:endParaRPr lang="es-MX" sz="2800" dirty="0">
                <a:solidFill>
                  <a:prstClr val="black"/>
                </a:solidFill>
              </a:endParaRPr>
            </a:p>
          </p:txBody>
        </p:sp>
      </p:grpSp>
      <p:pic>
        <p:nvPicPr>
          <p:cNvPr id="13" name="Imagen 12"/>
          <p:cNvPicPr>
            <a:picLocks noChangeAspect="1"/>
          </p:cNvPicPr>
          <p:nvPr/>
        </p:nvPicPr>
        <p:blipFill>
          <a:blip r:embed="rId4"/>
          <a:stretch>
            <a:fillRect/>
          </a:stretch>
        </p:blipFill>
        <p:spPr>
          <a:xfrm>
            <a:off x="1167484" y="182128"/>
            <a:ext cx="10108044" cy="774259"/>
          </a:xfrm>
          <a:prstGeom prst="rect">
            <a:avLst/>
          </a:prstGeom>
        </p:spPr>
      </p:pic>
      <p:pic>
        <p:nvPicPr>
          <p:cNvPr id="5" name="Imagen 4"/>
          <p:cNvPicPr>
            <a:picLocks noChangeAspect="1"/>
          </p:cNvPicPr>
          <p:nvPr/>
        </p:nvPicPr>
        <p:blipFill rotWithShape="1">
          <a:blip r:embed="rId5">
            <a:extLst>
              <a:ext uri="{28A0092B-C50C-407E-A947-70E740481C1C}">
                <a14:useLocalDpi xmlns:a14="http://schemas.microsoft.com/office/drawing/2010/main" val="0"/>
              </a:ext>
            </a:extLst>
          </a:blip>
          <a:srcRect t="41106"/>
          <a:stretch/>
        </p:blipFill>
        <p:spPr>
          <a:xfrm>
            <a:off x="211158" y="2178936"/>
            <a:ext cx="5592611" cy="3342298"/>
          </a:xfrm>
          <a:prstGeom prst="rect">
            <a:avLst/>
          </a:prstGeom>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pic>
      <p:sp>
        <p:nvSpPr>
          <p:cNvPr id="8" name="Marcador de número de diapositiva 7"/>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2</a:t>
            </a:fld>
            <a:endParaRPr lang="es-MX" dirty="0">
              <a:solidFill>
                <a:prstClr val="black">
                  <a:tint val="75000"/>
                </a:prstClr>
              </a:solidFill>
            </a:endParaRPr>
          </a:p>
        </p:txBody>
      </p:sp>
    </p:spTree>
    <p:extLst>
      <p:ext uri="{BB962C8B-B14F-4D97-AF65-F5344CB8AC3E}">
        <p14:creationId xmlns:p14="http://schemas.microsoft.com/office/powerpoint/2010/main" val="328738870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895787"/>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Actividades de transferencia tecnológica</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561911" y="1819359"/>
            <a:ext cx="11064032"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000" dirty="0"/>
              <a:t>A diciembre de 2016 el COLSAN mantuvo </a:t>
            </a:r>
            <a:r>
              <a:rPr lang="es-MX" sz="2000" b="1" dirty="0"/>
              <a:t>68 convenios vigentes, </a:t>
            </a:r>
            <a:r>
              <a:rPr lang="es-MX" sz="2000" dirty="0"/>
              <a:t>47 firmados en años anteriores y </a:t>
            </a:r>
            <a:r>
              <a:rPr lang="es-MX" sz="2000" b="1" dirty="0"/>
              <a:t>21 convenios nuevos firmados en 2016. </a:t>
            </a:r>
            <a:r>
              <a:rPr lang="es-MX" sz="2000" dirty="0"/>
              <a:t>El 30% de nuestros convenios son con instituciones académicas internacionales, es decir 20 convenios. En cuanto al sector, el 80% de los convenios han sido celebrados con instituciones académicas, el 16% con el sector gubernamental y el resto con organizaciones sociales y organismos internacionales.</a:t>
            </a:r>
          </a:p>
        </p:txBody>
      </p:sp>
      <p:pic>
        <p:nvPicPr>
          <p:cNvPr id="3" name="Imagen 2"/>
          <p:cNvPicPr>
            <a:picLocks noChangeAspect="1"/>
          </p:cNvPicPr>
          <p:nvPr/>
        </p:nvPicPr>
        <p:blipFill>
          <a:blip r:embed="rId4"/>
          <a:stretch>
            <a:fillRect/>
          </a:stretch>
        </p:blipFill>
        <p:spPr>
          <a:xfrm>
            <a:off x="1217281" y="3591723"/>
            <a:ext cx="4096867" cy="2914141"/>
          </a:xfrm>
          <a:prstGeom prst="rect">
            <a:avLst/>
          </a:prstGeom>
        </p:spPr>
      </p:pic>
      <p:pic>
        <p:nvPicPr>
          <p:cNvPr id="6" name="Imagen 5"/>
          <p:cNvPicPr>
            <a:picLocks noChangeAspect="1"/>
          </p:cNvPicPr>
          <p:nvPr/>
        </p:nvPicPr>
        <p:blipFill>
          <a:blip r:embed="rId5"/>
          <a:stretch>
            <a:fillRect/>
          </a:stretch>
        </p:blipFill>
        <p:spPr>
          <a:xfrm>
            <a:off x="6782517" y="3600877"/>
            <a:ext cx="4340244" cy="2895715"/>
          </a:xfrm>
          <a:prstGeom prst="rect">
            <a:avLst/>
          </a:prstGeom>
        </p:spPr>
      </p:pic>
      <p:sp>
        <p:nvSpPr>
          <p:cNvPr id="8" name="Marcador de número de diapositiva 7"/>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20</a:t>
            </a:fld>
            <a:endParaRPr lang="es-MX" sz="1050" dirty="0">
              <a:solidFill>
                <a:prstClr val="black">
                  <a:tint val="75000"/>
                </a:prstClr>
              </a:solidFill>
            </a:endParaRPr>
          </a:p>
        </p:txBody>
      </p:sp>
    </p:spTree>
    <p:extLst>
      <p:ext uri="{BB962C8B-B14F-4D97-AF65-F5344CB8AC3E}">
        <p14:creationId xmlns:p14="http://schemas.microsoft.com/office/powerpoint/2010/main" val="66647818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895787"/>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Actividades de transferencia tecnológica</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640288" y="2028365"/>
            <a:ext cx="4637106"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000" dirty="0"/>
              <a:t>En el año 2016 se celebraron </a:t>
            </a:r>
            <a:r>
              <a:rPr lang="es-MX" sz="2000" b="1" dirty="0"/>
              <a:t>21 convenios, </a:t>
            </a:r>
            <a:r>
              <a:rPr lang="es-MX" sz="2000" dirty="0"/>
              <a:t>lo que significa un aumento de</a:t>
            </a:r>
            <a:r>
              <a:rPr lang="es-MX" sz="2000" b="1" dirty="0"/>
              <a:t> 58% </a:t>
            </a:r>
            <a:r>
              <a:rPr lang="es-MX" sz="2000" dirty="0"/>
              <a:t>con respecto al año 2015 </a:t>
            </a:r>
          </a:p>
        </p:txBody>
      </p:sp>
      <p:pic>
        <p:nvPicPr>
          <p:cNvPr id="2" name="Imagen 1"/>
          <p:cNvPicPr>
            <a:picLocks noChangeAspect="1"/>
          </p:cNvPicPr>
          <p:nvPr/>
        </p:nvPicPr>
        <p:blipFill>
          <a:blip r:embed="rId4"/>
          <a:stretch>
            <a:fillRect/>
          </a:stretch>
        </p:blipFill>
        <p:spPr>
          <a:xfrm>
            <a:off x="699954" y="3352801"/>
            <a:ext cx="4974767" cy="2647404"/>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4142908944"/>
              </p:ext>
            </p:extLst>
          </p:nvPr>
        </p:nvGraphicFramePr>
        <p:xfrm>
          <a:off x="6731727" y="809896"/>
          <a:ext cx="5347064" cy="5965375"/>
        </p:xfrm>
        <a:graphic>
          <a:graphicData uri="http://schemas.openxmlformats.org/drawingml/2006/table">
            <a:tbl>
              <a:tblPr firstRow="1" firstCol="1" bandRow="1">
                <a:tableStyleId>{5C22544A-7EE6-4342-B048-85BDC9FD1C3A}</a:tableStyleId>
              </a:tblPr>
              <a:tblGrid>
                <a:gridCol w="3259753"/>
                <a:gridCol w="772749"/>
                <a:gridCol w="817160"/>
                <a:gridCol w="497402"/>
              </a:tblGrid>
              <a:tr h="132147">
                <a:tc gridSpan="4">
                  <a:txBody>
                    <a:bodyPr/>
                    <a:lstStyle/>
                    <a:p>
                      <a:pPr algn="ctr">
                        <a:spcAft>
                          <a:spcPts val="0"/>
                        </a:spcAft>
                      </a:pPr>
                      <a:r>
                        <a:rPr lang="es-MX" sz="700" dirty="0">
                          <a:effectLst/>
                        </a:rPr>
                        <a:t>CONVENIOS FIRMADOS EN 2016 </a:t>
                      </a:r>
                      <a:endParaRPr lang="es-MX" sz="800" dirty="0">
                        <a:solidFill>
                          <a:srgbClr val="000000"/>
                        </a:solidFill>
                        <a:effectLst/>
                        <a:latin typeface="Arial" panose="020B0604020202020204" pitchFamily="34" charset="0"/>
                        <a:ea typeface="Calibri" panose="020F0502020204030204" pitchFamily="34" charset="0"/>
                      </a:endParaRPr>
                    </a:p>
                  </a:txBody>
                  <a:tcPr marL="29720" marR="29720" marT="0" marB="0" anchor="ctr"/>
                </a:tc>
                <a:tc hMerge="1">
                  <a:txBody>
                    <a:bodyPr/>
                    <a:lstStyle/>
                    <a:p>
                      <a:endParaRPr lang="es-MX"/>
                    </a:p>
                  </a:txBody>
                  <a:tcPr/>
                </a:tc>
                <a:tc hMerge="1">
                  <a:txBody>
                    <a:bodyPr/>
                    <a:lstStyle/>
                    <a:p>
                      <a:endParaRPr lang="es-MX"/>
                    </a:p>
                  </a:txBody>
                  <a:tcPr/>
                </a:tc>
                <a:tc hMerge="1">
                  <a:txBody>
                    <a:bodyPr/>
                    <a:lstStyle/>
                    <a:p>
                      <a:endParaRPr lang="es-MX"/>
                    </a:p>
                  </a:txBody>
                  <a:tcPr/>
                </a:tc>
              </a:tr>
              <a:tr h="264296">
                <a:tc>
                  <a:txBody>
                    <a:bodyPr/>
                    <a:lstStyle/>
                    <a:p>
                      <a:pPr algn="ctr">
                        <a:spcAft>
                          <a:spcPts val="0"/>
                        </a:spcAft>
                      </a:pPr>
                      <a:r>
                        <a:rPr lang="es-MX" sz="700" dirty="0">
                          <a:effectLst/>
                        </a:rPr>
                        <a:t>INSTITUCIÓN</a:t>
                      </a:r>
                      <a:endParaRPr lang="es-MX" sz="800" dirty="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SECTOR</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ORIGEN DE LA INSTITUCIÓN</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INICIO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149365">
                <a:tc>
                  <a:txBody>
                    <a:bodyPr/>
                    <a:lstStyle/>
                    <a:p>
                      <a:pPr algn="ctr">
                        <a:spcAft>
                          <a:spcPts val="0"/>
                        </a:spcAft>
                      </a:pPr>
                      <a:r>
                        <a:rPr lang="es-MX" sz="700">
                          <a:effectLst/>
                        </a:rPr>
                        <a:t>Archivo General de la Nación</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Gubernamental</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Cd. De México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13/10/2016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197749">
                <a:tc>
                  <a:txBody>
                    <a:bodyPr/>
                    <a:lstStyle/>
                    <a:p>
                      <a:pPr algn="ctr">
                        <a:spcAft>
                          <a:spcPts val="0"/>
                        </a:spcAft>
                      </a:pPr>
                      <a:r>
                        <a:rPr lang="es-MX" sz="700">
                          <a:effectLst/>
                        </a:rPr>
                        <a:t>El Colegio de Sonora (COLSON)</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Académico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Sonora</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29/08/2016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324500">
                <a:tc>
                  <a:txBody>
                    <a:bodyPr/>
                    <a:lstStyle/>
                    <a:p>
                      <a:pPr algn="ctr">
                        <a:spcAft>
                          <a:spcPts val="0"/>
                        </a:spcAft>
                      </a:pPr>
                      <a:r>
                        <a:rPr lang="es-MX" sz="700">
                          <a:effectLst/>
                        </a:rPr>
                        <a:t>Instituto de Desarrollo Humano y Social de los Pueblos y Comunidades Indígenas</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Gubernamental</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San Luis Potosí</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04/07/2016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396443">
                <a:tc>
                  <a:txBody>
                    <a:bodyPr/>
                    <a:lstStyle/>
                    <a:p>
                      <a:pPr algn="ctr">
                        <a:spcAft>
                          <a:spcPts val="0"/>
                        </a:spcAft>
                      </a:pPr>
                      <a:r>
                        <a:rPr lang="es-MX" sz="700">
                          <a:effectLst/>
                        </a:rPr>
                        <a:t>Instituto Potosino de Investigación Científica y Tecnológica (IPICYT) desarrollo de proyecto con la UTI</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Académico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San Luis Potosí</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15/03/2016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252448">
                <a:tc>
                  <a:txBody>
                    <a:bodyPr/>
                    <a:lstStyle/>
                    <a:p>
                      <a:pPr algn="ctr">
                        <a:spcAft>
                          <a:spcPts val="0"/>
                        </a:spcAft>
                      </a:pPr>
                      <a:r>
                        <a:rPr lang="es-MX" sz="700">
                          <a:effectLst/>
                        </a:rPr>
                        <a:t>Oficialía Mayor del Gobierno del Estado de S.L.P</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Gubernamental</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San Luis Potosí</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14/11/2016 </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465450">
                <a:tc>
                  <a:txBody>
                    <a:bodyPr/>
                    <a:lstStyle/>
                    <a:p>
                      <a:pPr algn="ctr">
                        <a:spcAft>
                          <a:spcPts val="0"/>
                        </a:spcAft>
                      </a:pPr>
                      <a:r>
                        <a:rPr lang="es-MX" sz="700" dirty="0">
                          <a:effectLst/>
                        </a:rPr>
                        <a:t>Secretaría de Relaciones Exteriores-Agencia Mexicana de Cooperación Internacional para el Desarrollo (AMEXCID) (Convocatoria Extranjeros)</a:t>
                      </a:r>
                      <a:endParaRPr lang="es-MX" sz="800" dirty="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Gubernamental</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b"/>
                </a:tc>
                <a:tc>
                  <a:txBody>
                    <a:bodyPr/>
                    <a:lstStyle/>
                    <a:p>
                      <a:pPr algn="ctr">
                        <a:spcAft>
                          <a:spcPts val="0"/>
                        </a:spcAft>
                      </a:pPr>
                      <a:r>
                        <a:rPr lang="es-MX" sz="700">
                          <a:effectLst/>
                        </a:rPr>
                        <a:t>Cd. De México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b"/>
                </a:tc>
                <a:tc>
                  <a:txBody>
                    <a:bodyPr/>
                    <a:lstStyle/>
                    <a:p>
                      <a:pPr algn="ctr">
                        <a:spcAft>
                          <a:spcPts val="0"/>
                        </a:spcAft>
                      </a:pPr>
                      <a:r>
                        <a:rPr lang="es-MX" sz="700">
                          <a:effectLst/>
                        </a:rPr>
                        <a:t>21/04/2016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b"/>
                </a:tc>
              </a:tr>
              <a:tr h="137793">
                <a:tc>
                  <a:txBody>
                    <a:bodyPr/>
                    <a:lstStyle/>
                    <a:p>
                      <a:pPr algn="ctr">
                        <a:spcAft>
                          <a:spcPts val="0"/>
                        </a:spcAft>
                      </a:pPr>
                      <a:r>
                        <a:rPr lang="es-MX" sz="700">
                          <a:effectLst/>
                        </a:rPr>
                        <a:t>Universidad Tangamanga</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Académico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San Luis Potosí</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06/04/2016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132147">
                <a:tc>
                  <a:txBody>
                    <a:bodyPr/>
                    <a:lstStyle/>
                    <a:p>
                      <a:pPr algn="ctr">
                        <a:spcAft>
                          <a:spcPts val="0"/>
                        </a:spcAft>
                      </a:pPr>
                      <a:r>
                        <a:rPr lang="es-MX" sz="700">
                          <a:effectLst/>
                        </a:rPr>
                        <a:t>Universidad Veracruzana</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Académico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Veracruz</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24/02/2016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264296">
                <a:tc>
                  <a:txBody>
                    <a:bodyPr/>
                    <a:lstStyle/>
                    <a:p>
                      <a:pPr algn="ctr">
                        <a:spcAft>
                          <a:spcPts val="0"/>
                        </a:spcAft>
                      </a:pPr>
                      <a:r>
                        <a:rPr lang="es-MX" sz="700">
                          <a:effectLst/>
                        </a:rPr>
                        <a:t>Universidad Veracruzana  (Movilidad de estudiantes)</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Académico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Veracruz</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dirty="0">
                          <a:effectLst/>
                        </a:rPr>
                        <a:t>24/02/2016</a:t>
                      </a:r>
                      <a:endParaRPr lang="es-MX" sz="800" dirty="0">
                        <a:solidFill>
                          <a:srgbClr val="000000"/>
                        </a:solidFill>
                        <a:effectLst/>
                        <a:latin typeface="Arial" panose="020B0604020202020204" pitchFamily="34" charset="0"/>
                        <a:ea typeface="Calibri" panose="020F0502020204030204" pitchFamily="34" charset="0"/>
                      </a:endParaRPr>
                    </a:p>
                  </a:txBody>
                  <a:tcPr marL="29720" marR="29720" marT="0" marB="0" anchor="ctr"/>
                </a:tc>
              </a:tr>
              <a:tr h="252448">
                <a:tc>
                  <a:txBody>
                    <a:bodyPr/>
                    <a:lstStyle/>
                    <a:p>
                      <a:pPr algn="ctr">
                        <a:spcAft>
                          <a:spcPts val="0"/>
                        </a:spcAft>
                      </a:pPr>
                      <a:r>
                        <a:rPr lang="es-MX" sz="700">
                          <a:effectLst/>
                        </a:rPr>
                        <a:t>Institut de Recherche Pour Le Developpement </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Académico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Francia</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31/08/2016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306092">
                <a:tc>
                  <a:txBody>
                    <a:bodyPr/>
                    <a:lstStyle/>
                    <a:p>
                      <a:pPr algn="ctr">
                        <a:spcAft>
                          <a:spcPts val="0"/>
                        </a:spcAft>
                      </a:pPr>
                      <a:r>
                        <a:rPr lang="es-MX" sz="700">
                          <a:effectLst/>
                        </a:rPr>
                        <a:t>Pontificia Universidad Católica del Perú </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Académico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Perú</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02/11/2016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157779">
                <a:tc>
                  <a:txBody>
                    <a:bodyPr/>
                    <a:lstStyle/>
                    <a:p>
                      <a:pPr algn="ctr">
                        <a:spcAft>
                          <a:spcPts val="0"/>
                        </a:spcAft>
                      </a:pPr>
                      <a:r>
                        <a:rPr lang="es-MX" sz="700">
                          <a:effectLst/>
                        </a:rPr>
                        <a:t>Universidad Sorbonne Nouvelle Francia</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Académico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Francia</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12/04/2016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264296">
                <a:tc>
                  <a:txBody>
                    <a:bodyPr/>
                    <a:lstStyle/>
                    <a:p>
                      <a:pPr algn="ctr">
                        <a:spcAft>
                          <a:spcPts val="0"/>
                        </a:spcAft>
                      </a:pPr>
                      <a:r>
                        <a:rPr lang="es-MX" sz="700">
                          <a:effectLst/>
                        </a:rPr>
                        <a:t>Universidad Sorbonne Nouvelle Francia(Intercambio de Estudiantes)</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Académico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Francia</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13/04/2016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378671">
                <a:tc>
                  <a:txBody>
                    <a:bodyPr/>
                    <a:lstStyle/>
                    <a:p>
                      <a:pPr algn="ctr">
                        <a:spcAft>
                          <a:spcPts val="0"/>
                        </a:spcAft>
                      </a:pPr>
                      <a:r>
                        <a:rPr lang="es-MX" sz="700">
                          <a:effectLst/>
                        </a:rPr>
                        <a:t>Universidad de Salamanca (renovación)</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Académico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España</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04/05/2016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339225">
                <a:tc>
                  <a:txBody>
                    <a:bodyPr/>
                    <a:lstStyle/>
                    <a:p>
                      <a:pPr algn="ctr">
                        <a:spcAft>
                          <a:spcPts val="0"/>
                        </a:spcAft>
                      </a:pPr>
                      <a:r>
                        <a:rPr lang="es-MX" sz="700">
                          <a:effectLst/>
                        </a:rPr>
                        <a:t>Universidad de Sevilla</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Académico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España</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26/02/2016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264296">
                <a:tc>
                  <a:txBody>
                    <a:bodyPr/>
                    <a:lstStyle/>
                    <a:p>
                      <a:pPr algn="ctr">
                        <a:spcAft>
                          <a:spcPts val="0"/>
                        </a:spcAft>
                      </a:pPr>
                      <a:r>
                        <a:rPr lang="es-MX" sz="700" dirty="0">
                          <a:effectLst/>
                        </a:rPr>
                        <a:t>Fondo Mixto CONACYT- Gobierno del Estado de San Luis Potosí (FOMIX-SLP)</a:t>
                      </a:r>
                      <a:endParaRPr lang="es-MX" sz="800" dirty="0">
                        <a:solidFill>
                          <a:srgbClr val="000000"/>
                        </a:solidFill>
                        <a:effectLst/>
                        <a:latin typeface="Arial" panose="020B0604020202020204" pitchFamily="34" charset="0"/>
                        <a:ea typeface="Calibri" panose="020F0502020204030204" pitchFamily="34" charset="0"/>
                      </a:endParaRPr>
                    </a:p>
                  </a:txBody>
                  <a:tcPr marL="29720" marR="29720" marT="0" marB="0" anchor="b"/>
                </a:tc>
                <a:tc>
                  <a:txBody>
                    <a:bodyPr/>
                    <a:lstStyle/>
                    <a:p>
                      <a:pPr algn="ctr">
                        <a:spcAft>
                          <a:spcPts val="0"/>
                        </a:spcAft>
                      </a:pPr>
                      <a:r>
                        <a:rPr lang="es-MX" sz="700">
                          <a:effectLst/>
                        </a:rPr>
                        <a:t>Académico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b"/>
                </a:tc>
                <a:tc>
                  <a:txBody>
                    <a:bodyPr/>
                    <a:lstStyle/>
                    <a:p>
                      <a:pPr algn="ctr">
                        <a:spcAft>
                          <a:spcPts val="0"/>
                        </a:spcAft>
                      </a:pPr>
                      <a:r>
                        <a:rPr lang="es-MX" sz="700">
                          <a:effectLst/>
                        </a:rPr>
                        <a:t>Ciudad de México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01/08/2016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b"/>
                </a:tc>
              </a:tr>
              <a:tr h="264296">
                <a:tc>
                  <a:txBody>
                    <a:bodyPr/>
                    <a:lstStyle/>
                    <a:p>
                      <a:pPr algn="ctr">
                        <a:spcAft>
                          <a:spcPts val="0"/>
                        </a:spcAft>
                      </a:pPr>
                      <a:r>
                        <a:rPr lang="es-MX" sz="700">
                          <a:effectLst/>
                        </a:rPr>
                        <a:t>Comisión Nacional para el desarrollo de los pueblos Indígenas</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Gubernamental</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San Luis Potosí</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25/08/2016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378671">
                <a:tc>
                  <a:txBody>
                    <a:bodyPr/>
                    <a:lstStyle/>
                    <a:p>
                      <a:pPr algn="ctr">
                        <a:spcAft>
                          <a:spcPts val="0"/>
                        </a:spcAft>
                      </a:pPr>
                      <a:r>
                        <a:rPr lang="es-MX" sz="700">
                          <a:effectLst/>
                        </a:rPr>
                        <a:t>Secretaría de Relaciones Exteriores Laboratorio de Cohesión Social II-(carta de intención)</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Gubernamental</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San Luis Potosí</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30/09/2016</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378671">
                <a:tc>
                  <a:txBody>
                    <a:bodyPr/>
                    <a:lstStyle/>
                    <a:p>
                      <a:pPr algn="ctr">
                        <a:spcAft>
                          <a:spcPts val="0"/>
                        </a:spcAft>
                      </a:pPr>
                      <a:r>
                        <a:rPr lang="es-MX" sz="700">
                          <a:effectLst/>
                        </a:rPr>
                        <a:t>Universidad de Gujarat en la India (Renovación)</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Académico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India</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01/09/2011</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r>
              <a:tr h="264296">
                <a:tc>
                  <a:txBody>
                    <a:bodyPr/>
                    <a:lstStyle/>
                    <a:p>
                      <a:pPr algn="ctr">
                        <a:spcAft>
                          <a:spcPts val="0"/>
                        </a:spcAft>
                      </a:pPr>
                      <a:r>
                        <a:rPr lang="es-MX" sz="700">
                          <a:effectLst/>
                        </a:rPr>
                        <a:t>Consejo Estatal de Población del Estado de San Luis Potosí (COESPO)</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Gubernamental</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a:effectLst/>
                        </a:rPr>
                        <a:t>San Luis Potosí</a:t>
                      </a:r>
                      <a:endParaRPr lang="es-MX" sz="800">
                        <a:solidFill>
                          <a:srgbClr val="000000"/>
                        </a:solidFill>
                        <a:effectLst/>
                        <a:latin typeface="Arial" panose="020B0604020202020204" pitchFamily="34" charset="0"/>
                        <a:ea typeface="Calibri" panose="020F0502020204030204" pitchFamily="34" charset="0"/>
                      </a:endParaRPr>
                    </a:p>
                  </a:txBody>
                  <a:tcPr marL="29720" marR="29720" marT="0" marB="0" anchor="ctr"/>
                </a:tc>
                <a:tc>
                  <a:txBody>
                    <a:bodyPr/>
                    <a:lstStyle/>
                    <a:p>
                      <a:pPr algn="ctr">
                        <a:spcAft>
                          <a:spcPts val="0"/>
                        </a:spcAft>
                      </a:pPr>
                      <a:r>
                        <a:rPr lang="es-MX" sz="700" dirty="0">
                          <a:effectLst/>
                        </a:rPr>
                        <a:t>06/12/2016</a:t>
                      </a:r>
                      <a:endParaRPr lang="es-MX" sz="800" dirty="0">
                        <a:solidFill>
                          <a:srgbClr val="000000"/>
                        </a:solidFill>
                        <a:effectLst/>
                        <a:latin typeface="Arial" panose="020B0604020202020204" pitchFamily="34" charset="0"/>
                        <a:ea typeface="Calibri" panose="020F0502020204030204" pitchFamily="34" charset="0"/>
                      </a:endParaRPr>
                    </a:p>
                  </a:txBody>
                  <a:tcPr marL="29720" marR="29720" marT="0" marB="0" anchor="ctr"/>
                </a:tc>
              </a:tr>
            </a:tbl>
          </a:graphicData>
        </a:graphic>
      </p:graphicFrame>
      <p:sp>
        <p:nvSpPr>
          <p:cNvPr id="8" name="Marcador de número de diapositiva 7"/>
          <p:cNvSpPr>
            <a:spLocks noGrp="1"/>
          </p:cNvSpPr>
          <p:nvPr>
            <p:ph type="sldNum" sz="quarter" idx="12"/>
          </p:nvPr>
        </p:nvSpPr>
        <p:spPr>
          <a:xfrm>
            <a:off x="0" y="6417311"/>
            <a:ext cx="496389" cy="365125"/>
          </a:xfrm>
        </p:spPr>
        <p:txBody>
          <a:bodyPr/>
          <a:lstStyle/>
          <a:p>
            <a:fld id="{E2330B84-0CD9-4104-85BA-058D182ABB88}" type="slidenum">
              <a:rPr lang="es-MX" sz="1050" smtClean="0">
                <a:solidFill>
                  <a:prstClr val="black">
                    <a:tint val="75000"/>
                  </a:prstClr>
                </a:solidFill>
              </a:rPr>
              <a:pPr/>
              <a:t>21</a:t>
            </a:fld>
            <a:endParaRPr lang="es-MX" sz="1050" dirty="0">
              <a:solidFill>
                <a:prstClr val="black">
                  <a:tint val="75000"/>
                </a:prstClr>
              </a:solidFill>
            </a:endParaRPr>
          </a:p>
        </p:txBody>
      </p:sp>
    </p:spTree>
    <p:extLst>
      <p:ext uri="{BB962C8B-B14F-4D97-AF65-F5344CB8AC3E}">
        <p14:creationId xmlns:p14="http://schemas.microsoft.com/office/powerpoint/2010/main" val="3071094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611188" y="887078"/>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Publicaciones</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600073" y="1660811"/>
            <a:ext cx="4545667"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000" dirty="0"/>
              <a:t>El total de las publicaciones de los profesores-investigadores en el 2016 fue de 121, de las cuales 104 </a:t>
            </a:r>
            <a:r>
              <a:rPr lang="es-MX" sz="2000" dirty="0" smtClean="0"/>
              <a:t>fueron </a:t>
            </a:r>
            <a:r>
              <a:rPr lang="es-MX" sz="2000" dirty="0"/>
              <a:t>con arbitraje y 17 de divulgación.</a:t>
            </a:r>
          </a:p>
        </p:txBody>
      </p:sp>
      <p:pic>
        <p:nvPicPr>
          <p:cNvPr id="6" name="Imagen 5"/>
          <p:cNvPicPr>
            <a:picLocks noChangeAspect="1"/>
          </p:cNvPicPr>
          <p:nvPr/>
        </p:nvPicPr>
        <p:blipFill>
          <a:blip r:embed="rId4"/>
          <a:stretch>
            <a:fillRect/>
          </a:stretch>
        </p:blipFill>
        <p:spPr>
          <a:xfrm>
            <a:off x="535844" y="3350333"/>
            <a:ext cx="5669771" cy="3133616"/>
          </a:xfrm>
          <a:prstGeom prst="rect">
            <a:avLst/>
          </a:prstGeom>
          <a:effectLst>
            <a:outerShdw blurRad="76200" dir="18900000" sy="23000" kx="-1200000" algn="bl" rotWithShape="0">
              <a:prstClr val="black">
                <a:alpha val="20000"/>
              </a:prstClr>
            </a:outerShdw>
          </a:effectLst>
        </p:spPr>
      </p:pic>
      <p:pic>
        <p:nvPicPr>
          <p:cNvPr id="12" name="Imagen 11"/>
          <p:cNvPicPr/>
          <p:nvPr/>
        </p:nvPicPr>
        <p:blipFill>
          <a:blip r:embed="rId5">
            <a:extLst>
              <a:ext uri="{28A0092B-C50C-407E-A947-70E740481C1C}">
                <a14:useLocalDpi xmlns:a14="http://schemas.microsoft.com/office/drawing/2010/main" val="0"/>
              </a:ext>
            </a:extLst>
          </a:blip>
          <a:srcRect/>
          <a:stretch>
            <a:fillRect/>
          </a:stretch>
        </p:blipFill>
        <p:spPr bwMode="auto">
          <a:xfrm>
            <a:off x="6475234" y="1384831"/>
            <a:ext cx="5614670" cy="3042285"/>
          </a:xfrm>
          <a:prstGeom prst="rect">
            <a:avLst/>
          </a:prstGeom>
          <a:noFill/>
          <a:effectLst>
            <a:innerShdw blurRad="63500" dist="50800">
              <a:prstClr val="black">
                <a:alpha val="50000"/>
              </a:prstClr>
            </a:innerShdw>
          </a:effectLst>
        </p:spPr>
      </p:pic>
      <p:sp>
        <p:nvSpPr>
          <p:cNvPr id="2" name="CuadroTexto 1"/>
          <p:cNvSpPr txBox="1"/>
          <p:nvPr/>
        </p:nvSpPr>
        <p:spPr>
          <a:xfrm>
            <a:off x="7082374" y="4570462"/>
            <a:ext cx="4480560" cy="984885"/>
          </a:xfrm>
          <a:prstGeom prst="rect">
            <a:avLst/>
          </a:prstGeom>
          <a:noFill/>
        </p:spPr>
        <p:txBody>
          <a:bodyPr wrap="square" rtlCol="0">
            <a:spAutoFit/>
          </a:bodyPr>
          <a:lstStyle/>
          <a:p>
            <a:pPr algn="just"/>
            <a:r>
              <a:rPr lang="es-MX" sz="2000" b="1" dirty="0" smtClean="0"/>
              <a:t>El Índice de publicaciones arbitradas por investigador fue de 1.8. </a:t>
            </a:r>
            <a:endParaRPr lang="es-MX" sz="2000" dirty="0"/>
          </a:p>
          <a:p>
            <a:endParaRPr lang="es-MX" dirty="0"/>
          </a:p>
        </p:txBody>
      </p:sp>
      <p:sp>
        <p:nvSpPr>
          <p:cNvPr id="8" name="Marcador de número de diapositiva 7"/>
          <p:cNvSpPr>
            <a:spLocks noGrp="1"/>
          </p:cNvSpPr>
          <p:nvPr>
            <p:ph type="sldNum" sz="quarter" idx="12"/>
          </p:nvPr>
        </p:nvSpPr>
        <p:spPr/>
        <p:txBody>
          <a:bodyPr/>
          <a:lstStyle/>
          <a:p>
            <a:fld id="{E2330B84-0CD9-4104-85BA-058D182ABB88}" type="slidenum">
              <a:rPr lang="es-MX" sz="1100" smtClean="0">
                <a:solidFill>
                  <a:prstClr val="black">
                    <a:tint val="75000"/>
                  </a:prstClr>
                </a:solidFill>
              </a:rPr>
              <a:pPr/>
              <a:t>22</a:t>
            </a:fld>
            <a:endParaRPr lang="es-MX" dirty="0">
              <a:solidFill>
                <a:prstClr val="black">
                  <a:tint val="75000"/>
                </a:prstClr>
              </a:solidFill>
            </a:endParaRPr>
          </a:p>
        </p:txBody>
      </p:sp>
    </p:spTree>
    <p:extLst>
      <p:ext uri="{BB962C8B-B14F-4D97-AF65-F5344CB8AC3E}">
        <p14:creationId xmlns:p14="http://schemas.microsoft.com/office/powerpoint/2010/main" val="4183160887"/>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904495"/>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Publicaciones</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565238" y="1460514"/>
            <a:ext cx="5043081"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s-MX" sz="2000" dirty="0"/>
              <a:t>En los 20 años de existencia de la institución se han editado </a:t>
            </a:r>
            <a:r>
              <a:rPr lang="es-MX" sz="2000" b="1" dirty="0"/>
              <a:t>418 obras con el sello editorial de El Colegio. </a:t>
            </a:r>
            <a:endParaRPr lang="es-MX" sz="2000" dirty="0"/>
          </a:p>
          <a:p>
            <a:pPr algn="just"/>
            <a:r>
              <a:rPr lang="es-MX" sz="2000" dirty="0"/>
              <a:t>A continuación se muestra la producción editorial de 2012 a 2016. Se observa que ha mantenido en un promedio de </a:t>
            </a:r>
            <a:r>
              <a:rPr lang="es-MX" sz="2000" dirty="0" smtClean="0"/>
              <a:t>30 </a:t>
            </a:r>
            <a:r>
              <a:rPr lang="es-MX" sz="2000" dirty="0"/>
              <a:t>obras anuales.</a:t>
            </a:r>
          </a:p>
        </p:txBody>
      </p:sp>
      <p:pic>
        <p:nvPicPr>
          <p:cNvPr id="3" name="Imagen 2"/>
          <p:cNvPicPr>
            <a:picLocks noChangeAspect="1"/>
          </p:cNvPicPr>
          <p:nvPr/>
        </p:nvPicPr>
        <p:blipFill>
          <a:blip r:embed="rId4"/>
          <a:stretch>
            <a:fillRect/>
          </a:stretch>
        </p:blipFill>
        <p:spPr>
          <a:xfrm>
            <a:off x="6614362" y="913830"/>
            <a:ext cx="5407621" cy="3097036"/>
          </a:xfrm>
          <a:prstGeom prst="rect">
            <a:avLst/>
          </a:prstGeom>
        </p:spPr>
      </p:pic>
      <p:sp>
        <p:nvSpPr>
          <p:cNvPr id="5" name="CuadroTexto 4"/>
          <p:cNvSpPr txBox="1"/>
          <p:nvPr/>
        </p:nvSpPr>
        <p:spPr>
          <a:xfrm>
            <a:off x="6583681" y="4406539"/>
            <a:ext cx="5329646" cy="2246769"/>
          </a:xfrm>
          <a:prstGeom prst="rect">
            <a:avLst/>
          </a:prstGeom>
          <a:noFill/>
        </p:spPr>
        <p:txBody>
          <a:bodyPr wrap="square" rtlCol="0">
            <a:spAutoFit/>
          </a:bodyPr>
          <a:lstStyle/>
          <a:p>
            <a:pPr marL="285750" indent="-285750" algn="just">
              <a:buFont typeface="Arial" panose="020B0604020202020204" pitchFamily="34" charset="0"/>
              <a:buChar char="•"/>
            </a:pPr>
            <a:r>
              <a:rPr lang="es-MX" sz="2000" dirty="0"/>
              <a:t>En el año 2016 se publicaron con ISBN 33 productos editoriales, de las cuales 19 fueron de investigadores internos; 12 de autores externos (de los cuales dos son cátedras institucionales) y los números 11 y 12 de la Revista de El Colegio. Del total de publicaciones 16 fueron coeditadas. </a:t>
            </a:r>
          </a:p>
        </p:txBody>
      </p:sp>
      <p:pic>
        <p:nvPicPr>
          <p:cNvPr id="8" name="Imagen 7"/>
          <p:cNvPicPr>
            <a:picLocks noChangeAspect="1"/>
          </p:cNvPicPr>
          <p:nvPr/>
        </p:nvPicPr>
        <p:blipFill>
          <a:blip r:embed="rId5"/>
          <a:stretch>
            <a:fillRect/>
          </a:stretch>
        </p:blipFill>
        <p:spPr>
          <a:xfrm>
            <a:off x="644433" y="3760733"/>
            <a:ext cx="5547361" cy="2931804"/>
          </a:xfrm>
          <a:prstGeom prst="rect">
            <a:avLst/>
          </a:prstGeom>
        </p:spPr>
      </p:pic>
      <p:sp>
        <p:nvSpPr>
          <p:cNvPr id="9" name="Marcador de número de diapositiva 8"/>
          <p:cNvSpPr>
            <a:spLocks noGrp="1"/>
          </p:cNvSpPr>
          <p:nvPr>
            <p:ph type="sldNum" sz="quarter" idx="12"/>
          </p:nvPr>
        </p:nvSpPr>
        <p:spPr>
          <a:xfrm>
            <a:off x="9155611" y="6417311"/>
            <a:ext cx="2844800" cy="365125"/>
          </a:xfrm>
        </p:spPr>
        <p:txBody>
          <a:bodyPr/>
          <a:lstStyle/>
          <a:p>
            <a:fld id="{E2330B84-0CD9-4104-85BA-058D182ABB88}" type="slidenum">
              <a:rPr lang="es-MX" sz="1100" smtClean="0">
                <a:solidFill>
                  <a:prstClr val="black">
                    <a:tint val="75000"/>
                  </a:prstClr>
                </a:solidFill>
              </a:rPr>
              <a:pPr/>
              <a:t>23</a:t>
            </a:fld>
            <a:endParaRPr lang="es-MX" dirty="0">
              <a:solidFill>
                <a:prstClr val="black">
                  <a:tint val="75000"/>
                </a:prstClr>
              </a:solidFill>
            </a:endParaRPr>
          </a:p>
        </p:txBody>
      </p:sp>
    </p:spTree>
    <p:extLst>
      <p:ext uri="{BB962C8B-B14F-4D97-AF65-F5344CB8AC3E}">
        <p14:creationId xmlns:p14="http://schemas.microsoft.com/office/powerpoint/2010/main" val="3663225466"/>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ara CDO I 2010 2.jpg"/>
          <p:cNvPicPr>
            <a:picLocks noChangeAspect="1"/>
          </p:cNvPicPr>
          <p:nvPr/>
        </p:nvPicPr>
        <p:blipFill>
          <a:blip r:embed="rId2"/>
          <a:stretch>
            <a:fillRect/>
          </a:stretch>
        </p:blipFill>
        <p:spPr>
          <a:xfrm>
            <a:off x="0" y="0"/>
            <a:ext cx="12192000" cy="6858000"/>
          </a:xfrm>
          <a:prstGeom prst="rect">
            <a:avLst/>
          </a:prstGeom>
        </p:spPr>
      </p:pic>
      <p:sp>
        <p:nvSpPr>
          <p:cNvPr id="5" name="CuadroTexto 4"/>
          <p:cNvSpPr txBox="1"/>
          <p:nvPr/>
        </p:nvSpPr>
        <p:spPr>
          <a:xfrm>
            <a:off x="7204165" y="2396067"/>
            <a:ext cx="4598368" cy="769441"/>
          </a:xfrm>
          <a:prstGeom prst="rect">
            <a:avLst/>
          </a:prstGeom>
          <a:noFill/>
        </p:spPr>
        <p:txBody>
          <a:bodyPr wrap="square" rtlCol="0">
            <a:spAutoFit/>
          </a:bodyPr>
          <a:lstStyle/>
          <a:p>
            <a:pPr marL="742950" indent="-742950">
              <a:buFont typeface="+mj-lt"/>
              <a:buAutoNum type="arabicPeriod" startAt="4"/>
            </a:pPr>
            <a:r>
              <a:rPr lang="es-MX" sz="4400" b="1" dirty="0" smtClean="0">
                <a:solidFill>
                  <a:srgbClr val="800000"/>
                </a:solidFill>
                <a:latin typeface="Candara" panose="020E0502030303020204" pitchFamily="34" charset="0"/>
                <a:cs typeface="Times New Roman" panose="02020603050405020304" pitchFamily="18" charset="0"/>
              </a:rPr>
              <a:t>Vinculación</a:t>
            </a:r>
            <a:endParaRPr lang="es-MX" sz="4400" b="1" dirty="0">
              <a:solidFill>
                <a:srgbClr val="800000"/>
              </a:solidFill>
              <a:latin typeface="Candara" panose="020E0502030303020204" pitchFamily="34" charset="0"/>
              <a:cs typeface="Times New Roman" panose="02020603050405020304" pitchFamily="18" charset="0"/>
            </a:endParaRPr>
          </a:p>
        </p:txBody>
      </p:sp>
      <p:pic>
        <p:nvPicPr>
          <p:cNvPr id="9" name="Imagen 8"/>
          <p:cNvPicPr>
            <a:picLocks noChangeAspect="1"/>
          </p:cNvPicPr>
          <p:nvPr/>
        </p:nvPicPr>
        <p:blipFill>
          <a:blip r:embed="rId3"/>
          <a:stretch>
            <a:fillRect/>
          </a:stretch>
        </p:blipFill>
        <p:spPr>
          <a:xfrm>
            <a:off x="2141194" y="117794"/>
            <a:ext cx="7074524" cy="886254"/>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95867" y="1176867"/>
            <a:ext cx="4775201" cy="3183467"/>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59936"/>
            <a:ext cx="4974336" cy="279806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1" y="0"/>
            <a:ext cx="4977384" cy="2801112"/>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2738815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628605" y="939329"/>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Encuesta de Egresados de Maestría </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7898673" y="3143062"/>
            <a:ext cx="3892731"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000" dirty="0"/>
              <a:t>La tasa global de respuesta fue de 51%, es decir, de los 233 egresados encuestados respondieron </a:t>
            </a:r>
            <a:r>
              <a:rPr lang="es-MX" sz="2000" dirty="0" smtClean="0"/>
              <a:t>119.</a:t>
            </a:r>
            <a:endParaRPr lang="es-MX" sz="2000" dirty="0"/>
          </a:p>
        </p:txBody>
      </p:sp>
      <p:pic>
        <p:nvPicPr>
          <p:cNvPr id="3" name="Imagen 2"/>
          <p:cNvPicPr>
            <a:picLocks noChangeAspect="1"/>
          </p:cNvPicPr>
          <p:nvPr/>
        </p:nvPicPr>
        <p:blipFill>
          <a:blip r:embed="rId4"/>
          <a:stretch>
            <a:fillRect/>
          </a:stretch>
        </p:blipFill>
        <p:spPr>
          <a:xfrm>
            <a:off x="751609" y="1841832"/>
            <a:ext cx="6241374" cy="4846352"/>
          </a:xfrm>
          <a:prstGeom prst="rect">
            <a:avLst/>
          </a:prstGeom>
        </p:spPr>
      </p:pic>
      <p:sp>
        <p:nvSpPr>
          <p:cNvPr id="6" name="Marcador de número de diapositiva 5"/>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25</a:t>
            </a:fld>
            <a:endParaRPr lang="es-MX" dirty="0">
              <a:solidFill>
                <a:prstClr val="black">
                  <a:tint val="75000"/>
                </a:prstClr>
              </a:solidFill>
            </a:endParaRPr>
          </a:p>
        </p:txBody>
      </p:sp>
    </p:spTree>
    <p:extLst>
      <p:ext uri="{BB962C8B-B14F-4D97-AF65-F5344CB8AC3E}">
        <p14:creationId xmlns:p14="http://schemas.microsoft.com/office/powerpoint/2010/main" val="56307621"/>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ara CDO I 2010 2.jpg"/>
          <p:cNvPicPr>
            <a:picLocks noChangeAspect="1"/>
          </p:cNvPicPr>
          <p:nvPr/>
        </p:nvPicPr>
        <p:blipFill>
          <a:blip r:embed="rId2"/>
          <a:stretch>
            <a:fillRect/>
          </a:stretch>
        </p:blipFill>
        <p:spPr>
          <a:xfrm>
            <a:off x="0" y="0"/>
            <a:ext cx="12192000" cy="6858000"/>
          </a:xfrm>
          <a:prstGeom prst="rect">
            <a:avLst/>
          </a:prstGeom>
        </p:spPr>
      </p:pic>
      <p:sp>
        <p:nvSpPr>
          <p:cNvPr id="5" name="CuadroTexto 4"/>
          <p:cNvSpPr txBox="1"/>
          <p:nvPr/>
        </p:nvSpPr>
        <p:spPr>
          <a:xfrm>
            <a:off x="7277099" y="2357967"/>
            <a:ext cx="4752975" cy="2123658"/>
          </a:xfrm>
          <a:prstGeom prst="rect">
            <a:avLst/>
          </a:prstGeom>
          <a:noFill/>
        </p:spPr>
        <p:txBody>
          <a:bodyPr wrap="square" rtlCol="0">
            <a:spAutoFit/>
          </a:bodyPr>
          <a:lstStyle/>
          <a:p>
            <a:pPr marL="742950" indent="-742950">
              <a:buFont typeface="+mj-lt"/>
              <a:buAutoNum type="arabicPeriod" startAt="5"/>
            </a:pPr>
            <a:r>
              <a:rPr lang="es-MX" sz="4400" b="1" dirty="0" smtClean="0">
                <a:solidFill>
                  <a:srgbClr val="800000"/>
                </a:solidFill>
                <a:latin typeface="Candara" panose="020E0502030303020204" pitchFamily="34" charset="0"/>
                <a:cs typeface="Times New Roman" panose="02020603050405020304" pitchFamily="18" charset="0"/>
              </a:rPr>
              <a:t>Actividades de Difusión y Divulgación</a:t>
            </a:r>
            <a:endParaRPr lang="es-MX" sz="4400" b="1" dirty="0">
              <a:solidFill>
                <a:srgbClr val="800000"/>
              </a:solidFill>
              <a:latin typeface="Candara" panose="020E0502030303020204" pitchFamily="34" charset="0"/>
              <a:cs typeface="Times New Roman" panose="02020603050405020304" pitchFamily="18" charset="0"/>
            </a:endParaRPr>
          </a:p>
        </p:txBody>
      </p:sp>
      <p:pic>
        <p:nvPicPr>
          <p:cNvPr id="9" name="Imagen 8"/>
          <p:cNvPicPr>
            <a:picLocks noChangeAspect="1"/>
          </p:cNvPicPr>
          <p:nvPr/>
        </p:nvPicPr>
        <p:blipFill>
          <a:blip r:embed="rId3"/>
          <a:stretch>
            <a:fillRect/>
          </a:stretch>
        </p:blipFill>
        <p:spPr>
          <a:xfrm>
            <a:off x="2141194" y="117794"/>
            <a:ext cx="7074524" cy="886254"/>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1225" y="962025"/>
            <a:ext cx="5502022" cy="309562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8" name="Imagen 7"/>
          <p:cNvPicPr>
            <a:picLocks noChangeAspect="1"/>
          </p:cNvPicPr>
          <p:nvPr/>
        </p:nvPicPr>
        <p:blipFill rotWithShape="1">
          <a:blip r:embed="rId5" cstate="print">
            <a:extLst>
              <a:ext uri="{28A0092B-C50C-407E-A947-70E740481C1C}">
                <a14:useLocalDpi xmlns:a14="http://schemas.microsoft.com/office/drawing/2010/main" val="0"/>
              </a:ext>
            </a:extLst>
          </a:blip>
          <a:srcRect l="32275"/>
          <a:stretch/>
        </p:blipFill>
        <p:spPr>
          <a:xfrm rot="19722502">
            <a:off x="415263" y="3257577"/>
            <a:ext cx="3426543" cy="284510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9107" y="3858768"/>
            <a:ext cx="4400635" cy="2475357"/>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2992093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58937" y="991581"/>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Imagen institucional</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600074" y="1660811"/>
            <a:ext cx="4006760"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000" dirty="0"/>
              <a:t>Los eventos que se realizaron y difundieron en el año 2016 fueron 220 más 779 notas publicadas en diferentes medios de comunicación.</a:t>
            </a:r>
          </a:p>
        </p:txBody>
      </p:sp>
      <p:graphicFrame>
        <p:nvGraphicFramePr>
          <p:cNvPr id="5" name="Tabla 4"/>
          <p:cNvGraphicFramePr>
            <a:graphicFrameLocks noGrp="1"/>
          </p:cNvGraphicFramePr>
          <p:nvPr>
            <p:extLst>
              <p:ext uri="{D42A27DB-BD31-4B8C-83A1-F6EECF244321}">
                <p14:modId xmlns:p14="http://schemas.microsoft.com/office/powerpoint/2010/main" val="797442243"/>
              </p:ext>
            </p:extLst>
          </p:nvPr>
        </p:nvGraphicFramePr>
        <p:xfrm>
          <a:off x="5843451" y="1146234"/>
          <a:ext cx="5839204" cy="2389451"/>
        </p:xfrm>
        <a:graphic>
          <a:graphicData uri="http://schemas.openxmlformats.org/drawingml/2006/table">
            <a:tbl>
              <a:tblPr firstRow="1" firstCol="1" bandRow="1"/>
              <a:tblGrid>
                <a:gridCol w="4052561"/>
                <a:gridCol w="1786643"/>
              </a:tblGrid>
              <a:tr h="183804">
                <a:tc>
                  <a:txBody>
                    <a:bodyPr/>
                    <a:lstStyle/>
                    <a:p>
                      <a:pPr algn="ctr">
                        <a:spcAft>
                          <a:spcPts val="0"/>
                        </a:spcAft>
                      </a:pPr>
                      <a:r>
                        <a:rPr lang="es-MX" sz="1000" b="1" dirty="0">
                          <a:solidFill>
                            <a:srgbClr val="FFFFFF"/>
                          </a:solidFill>
                          <a:effectLst/>
                          <a:latin typeface="Arial" panose="020B0604020202020204" pitchFamily="34" charset="0"/>
                          <a:ea typeface="Times New Roman" panose="02020603050405020304" pitchFamily="18" charset="0"/>
                        </a:rPr>
                        <a:t>Tipo de Evento</a:t>
                      </a:r>
                      <a:endParaRPr lang="es-MX" sz="1200" dirty="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algn="ctr">
                        <a:spcAft>
                          <a:spcPts val="0"/>
                        </a:spcAft>
                      </a:pPr>
                      <a:r>
                        <a:rPr lang="es-MX" sz="1000" b="1">
                          <a:solidFill>
                            <a:srgbClr val="FFFFFF"/>
                          </a:solidFill>
                          <a:effectLst/>
                          <a:latin typeface="Arial" panose="020B0604020202020204" pitchFamily="34" charset="0"/>
                          <a:ea typeface="Times New Roman" panose="02020603050405020304" pitchFamily="18" charset="0"/>
                        </a:rPr>
                        <a:t>No. de eventos</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r>
              <a:tr h="183804">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Coloquios</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12</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183804">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Conferencias</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14</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183804">
                <a:tc>
                  <a:txBody>
                    <a:bodyPr/>
                    <a:lstStyle/>
                    <a:p>
                      <a:pPr algn="ctr">
                        <a:spcAft>
                          <a:spcPts val="0"/>
                        </a:spcAft>
                      </a:pPr>
                      <a:r>
                        <a:rPr lang="es-MX" sz="1000" dirty="0">
                          <a:solidFill>
                            <a:srgbClr val="000000"/>
                          </a:solidFill>
                          <a:effectLst/>
                          <a:latin typeface="Arial" panose="020B0604020202020204" pitchFamily="34" charset="0"/>
                          <a:ea typeface="Times New Roman" panose="02020603050405020304" pitchFamily="18" charset="0"/>
                        </a:rPr>
                        <a:t>Seminarios</a:t>
                      </a:r>
                      <a:endParaRPr lang="es-MX" sz="1200" dirty="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18</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183804">
                <a:tc>
                  <a:txBody>
                    <a:bodyPr/>
                    <a:lstStyle/>
                    <a:p>
                      <a:pPr algn="ctr">
                        <a:spcAft>
                          <a:spcPts val="0"/>
                        </a:spcAft>
                      </a:pPr>
                      <a:r>
                        <a:rPr lang="es-MX" sz="1000" dirty="0">
                          <a:solidFill>
                            <a:srgbClr val="000000"/>
                          </a:solidFill>
                          <a:effectLst/>
                          <a:latin typeface="Arial" panose="020B0604020202020204" pitchFamily="34" charset="0"/>
                          <a:ea typeface="Times New Roman" panose="02020603050405020304" pitchFamily="18" charset="0"/>
                        </a:rPr>
                        <a:t>Presentaciones editoriales</a:t>
                      </a:r>
                      <a:endParaRPr lang="es-MX" sz="1200" dirty="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19</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183804">
                <a:tc>
                  <a:txBody>
                    <a:bodyPr/>
                    <a:lstStyle/>
                    <a:p>
                      <a:pPr algn="ctr">
                        <a:spcAft>
                          <a:spcPts val="0"/>
                        </a:spcAft>
                      </a:pPr>
                      <a:r>
                        <a:rPr lang="es-MX" sz="1000" dirty="0">
                          <a:solidFill>
                            <a:srgbClr val="000000"/>
                          </a:solidFill>
                          <a:effectLst/>
                          <a:latin typeface="Arial" panose="020B0604020202020204" pitchFamily="34" charset="0"/>
                          <a:ea typeface="Times New Roman" panose="02020603050405020304" pitchFamily="18" charset="0"/>
                        </a:rPr>
                        <a:t>Taller/Foro</a:t>
                      </a:r>
                      <a:endParaRPr lang="es-MX" sz="1200" dirty="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17</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183804">
                <a:tc>
                  <a:txBody>
                    <a:bodyPr/>
                    <a:lstStyle/>
                    <a:p>
                      <a:pPr algn="ctr">
                        <a:spcAft>
                          <a:spcPts val="0"/>
                        </a:spcAft>
                      </a:pPr>
                      <a:r>
                        <a:rPr lang="es-MX" sz="1000" dirty="0">
                          <a:solidFill>
                            <a:srgbClr val="000000"/>
                          </a:solidFill>
                          <a:effectLst/>
                          <a:latin typeface="Arial" panose="020B0604020202020204" pitchFamily="34" charset="0"/>
                          <a:ea typeface="Times New Roman" panose="02020603050405020304" pitchFamily="18" charset="0"/>
                        </a:rPr>
                        <a:t>Mesa Redonda</a:t>
                      </a:r>
                      <a:endParaRPr lang="es-MX" sz="1200" dirty="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7</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183804">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Convocatorias</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3</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183804">
                <a:tc>
                  <a:txBody>
                    <a:bodyPr/>
                    <a:lstStyle/>
                    <a:p>
                      <a:pPr algn="ctr">
                        <a:spcAft>
                          <a:spcPts val="0"/>
                        </a:spcAft>
                      </a:pPr>
                      <a:r>
                        <a:rPr lang="es-MX" sz="1000" dirty="0">
                          <a:solidFill>
                            <a:srgbClr val="000000"/>
                          </a:solidFill>
                          <a:effectLst/>
                          <a:latin typeface="Arial" panose="020B0604020202020204" pitchFamily="34" charset="0"/>
                          <a:ea typeface="Times New Roman" panose="02020603050405020304" pitchFamily="18" charset="0"/>
                        </a:rPr>
                        <a:t>Jornadas académicas/Otros</a:t>
                      </a:r>
                      <a:endParaRPr lang="es-MX" sz="1200" dirty="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1</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367607">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Boletines de prensa</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124</a:t>
                      </a:r>
                      <a:endParaRPr lang="es-MX" sz="1200">
                        <a:solidFill>
                          <a:srgbClr val="000000"/>
                        </a:solidFill>
                        <a:effectLst/>
                        <a:latin typeface="Arial" panose="020B0604020202020204" pitchFamily="34" charset="0"/>
                        <a:ea typeface="Calibri" panose="020F0502020204030204" pitchFamily="34" charset="0"/>
                      </a:endParaRPr>
                    </a:p>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 </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183804">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Ferias/Exposiciones</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a:spcAft>
                          <a:spcPts val="0"/>
                        </a:spcAft>
                      </a:pPr>
                      <a:r>
                        <a:rPr lang="es-MX" sz="1000">
                          <a:solidFill>
                            <a:srgbClr val="000000"/>
                          </a:solidFill>
                          <a:effectLst/>
                          <a:latin typeface="Arial" panose="020B0604020202020204" pitchFamily="34" charset="0"/>
                          <a:ea typeface="Times New Roman" panose="02020603050405020304" pitchFamily="18" charset="0"/>
                        </a:rPr>
                        <a:t>5</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183804">
                <a:tc>
                  <a:txBody>
                    <a:bodyPr/>
                    <a:lstStyle/>
                    <a:p>
                      <a:pPr algn="ctr">
                        <a:spcAft>
                          <a:spcPts val="0"/>
                        </a:spcAft>
                      </a:pPr>
                      <a:r>
                        <a:rPr lang="es-MX" sz="1000" b="1">
                          <a:solidFill>
                            <a:srgbClr val="000000"/>
                          </a:solidFill>
                          <a:effectLst/>
                          <a:latin typeface="Arial" panose="020B0604020202020204" pitchFamily="34" charset="0"/>
                          <a:ea typeface="Times New Roman" panose="02020603050405020304" pitchFamily="18" charset="0"/>
                        </a:rPr>
                        <a:t>TOTAL</a:t>
                      </a:r>
                      <a:endParaRPr lang="es-MX" sz="120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a:spcAft>
                          <a:spcPts val="0"/>
                        </a:spcAft>
                      </a:pPr>
                      <a:r>
                        <a:rPr lang="es-MX" sz="1000" b="1" dirty="0">
                          <a:solidFill>
                            <a:srgbClr val="000000"/>
                          </a:solidFill>
                          <a:effectLst/>
                          <a:latin typeface="Arial" panose="020B0604020202020204" pitchFamily="34" charset="0"/>
                          <a:ea typeface="Times New Roman" panose="02020603050405020304" pitchFamily="18" charset="0"/>
                        </a:rPr>
                        <a:t>220</a:t>
                      </a:r>
                      <a:endParaRPr lang="es-MX" sz="1200" dirty="0">
                        <a:solidFill>
                          <a:srgbClr val="000000"/>
                        </a:solidFill>
                        <a:effectLst/>
                        <a:latin typeface="Arial" panose="020B0604020202020204" pitchFamily="34" charset="0"/>
                        <a:ea typeface="Calibri" panose="020F0502020204030204" pitchFamily="34" charset="0"/>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bl>
          </a:graphicData>
        </a:graphic>
      </p:graphicFrame>
      <p:sp>
        <p:nvSpPr>
          <p:cNvPr id="2" name="CuadroTexto 1"/>
          <p:cNvSpPr txBox="1"/>
          <p:nvPr/>
        </p:nvSpPr>
        <p:spPr>
          <a:xfrm>
            <a:off x="6801906" y="3743659"/>
            <a:ext cx="4480560" cy="2893100"/>
          </a:xfrm>
          <a:prstGeom prst="rect">
            <a:avLst/>
          </a:prstGeom>
          <a:noFill/>
        </p:spPr>
        <p:txBody>
          <a:bodyPr wrap="square" rtlCol="0">
            <a:spAutoFit/>
          </a:bodyPr>
          <a:lstStyle/>
          <a:p>
            <a:pPr algn="just"/>
            <a:r>
              <a:rPr lang="es-MX" sz="2400" b="1" u="sng" dirty="0">
                <a:solidFill>
                  <a:schemeClr val="accent2">
                    <a:lumMod val="75000"/>
                  </a:schemeClr>
                </a:solidFill>
                <a:latin typeface="Arial" panose="020B0604020202020204" pitchFamily="34" charset="0"/>
                <a:cs typeface="Arial" panose="020B0604020202020204" pitchFamily="34" charset="0"/>
              </a:rPr>
              <a:t>Ferias y exposiciones</a:t>
            </a:r>
          </a:p>
          <a:p>
            <a:pPr algn="just"/>
            <a:r>
              <a:rPr lang="es-MX" sz="2000" dirty="0"/>
              <a:t>Se participó en cinco ferias nacionales en las cuales se difundieron los posgrados, el fondo editorial. Cabe destacar que por primera vez se participó en la Feria Internacional del Libro de Guadalajara con Presentaciones Editoriales y conferencias a invitación del CONACYT.</a:t>
            </a:r>
          </a:p>
          <a:p>
            <a:endParaRPr lang="es-MX" dirty="0"/>
          </a:p>
        </p:txBody>
      </p:sp>
      <p:pic>
        <p:nvPicPr>
          <p:cNvPr id="3" name="Imagen 2"/>
          <p:cNvPicPr>
            <a:picLocks noChangeAspect="1"/>
          </p:cNvPicPr>
          <p:nvPr/>
        </p:nvPicPr>
        <p:blipFill>
          <a:blip r:embed="rId4"/>
          <a:stretch>
            <a:fillRect/>
          </a:stretch>
        </p:blipFill>
        <p:spPr>
          <a:xfrm>
            <a:off x="354600" y="3588146"/>
            <a:ext cx="6015208" cy="3017305"/>
          </a:xfrm>
          <a:prstGeom prst="rect">
            <a:avLst/>
          </a:prstGeom>
        </p:spPr>
      </p:pic>
      <p:sp>
        <p:nvSpPr>
          <p:cNvPr id="9" name="Marcador de número de diapositiva 8"/>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27</a:t>
            </a:fld>
            <a:endParaRPr lang="es-MX" dirty="0">
              <a:solidFill>
                <a:prstClr val="black">
                  <a:tint val="75000"/>
                </a:prstClr>
              </a:solidFill>
            </a:endParaRPr>
          </a:p>
        </p:txBody>
      </p:sp>
    </p:spTree>
    <p:extLst>
      <p:ext uri="{BB962C8B-B14F-4D97-AF65-F5344CB8AC3E}">
        <p14:creationId xmlns:p14="http://schemas.microsoft.com/office/powerpoint/2010/main" val="947665679"/>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1130918"/>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a:solidFill>
                  <a:schemeClr val="accent2">
                    <a:lumMod val="75000"/>
                  </a:schemeClr>
                </a:solidFill>
                <a:latin typeface="Arial" panose="020B0604020202020204" pitchFamily="34" charset="0"/>
                <a:cs typeface="Arial" panose="020B0604020202020204" pitchFamily="34" charset="0"/>
              </a:rPr>
              <a:t>Imagen institucional</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600074" y="1660811"/>
            <a:ext cx="10582547"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s-MX" sz="2000" dirty="0"/>
              <a:t>Las actividades de divulgación realizadas por parte de los Profesores - Investigadores en el año 2016 fueron 259; destacando </a:t>
            </a:r>
            <a:r>
              <a:rPr lang="es-MX" sz="2000" dirty="0" smtClean="0"/>
              <a:t>la </a:t>
            </a:r>
            <a:r>
              <a:rPr lang="es-MX" sz="2000" dirty="0"/>
              <a:t>participación en medios de comunicación. </a:t>
            </a:r>
          </a:p>
        </p:txBody>
      </p:sp>
      <p:pic>
        <p:nvPicPr>
          <p:cNvPr id="2" name="Imagen 1"/>
          <p:cNvPicPr>
            <a:picLocks noChangeAspect="1"/>
          </p:cNvPicPr>
          <p:nvPr/>
        </p:nvPicPr>
        <p:blipFill>
          <a:blip r:embed="rId4"/>
          <a:stretch>
            <a:fillRect/>
          </a:stretch>
        </p:blipFill>
        <p:spPr>
          <a:xfrm>
            <a:off x="2254407" y="2661492"/>
            <a:ext cx="8102286" cy="4011516"/>
          </a:xfrm>
          <a:prstGeom prst="rect">
            <a:avLst/>
          </a:prstGeom>
          <a:ln>
            <a:noFill/>
          </a:ln>
        </p:spPr>
      </p:pic>
      <p:sp>
        <p:nvSpPr>
          <p:cNvPr id="6" name="Marcador de número de diapositiva 5"/>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28</a:t>
            </a:fld>
            <a:endParaRPr lang="es-MX" dirty="0">
              <a:solidFill>
                <a:prstClr val="black">
                  <a:tint val="75000"/>
                </a:prstClr>
              </a:solidFill>
            </a:endParaRPr>
          </a:p>
        </p:txBody>
      </p:sp>
    </p:spTree>
    <p:extLst>
      <p:ext uri="{BB962C8B-B14F-4D97-AF65-F5344CB8AC3E}">
        <p14:creationId xmlns:p14="http://schemas.microsoft.com/office/powerpoint/2010/main" val="2065358675"/>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1130918"/>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Medios Audiovisuales y Redes Sociales</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8" name="Diagrama 7"/>
          <p:cNvGraphicFramePr/>
          <p:nvPr>
            <p:extLst>
              <p:ext uri="{D42A27DB-BD31-4B8C-83A1-F6EECF244321}">
                <p14:modId xmlns:p14="http://schemas.microsoft.com/office/powerpoint/2010/main" val="3660470345"/>
              </p:ext>
            </p:extLst>
          </p:nvPr>
        </p:nvGraphicFramePr>
        <p:xfrm>
          <a:off x="1093950" y="2130014"/>
          <a:ext cx="9727475" cy="41789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Marcador de número de diapositiva 4"/>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29</a:t>
            </a:fld>
            <a:endParaRPr lang="es-MX" dirty="0">
              <a:solidFill>
                <a:prstClr val="black">
                  <a:tint val="75000"/>
                </a:prstClr>
              </a:solidFill>
            </a:endParaRPr>
          </a:p>
        </p:txBody>
      </p:sp>
    </p:spTree>
    <p:extLst>
      <p:ext uri="{BB962C8B-B14F-4D97-AF65-F5344CB8AC3E}">
        <p14:creationId xmlns:p14="http://schemas.microsoft.com/office/powerpoint/2010/main" val="309234276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ara CDO I 2010 2.jpg"/>
          <p:cNvPicPr>
            <a:picLocks noChangeAspect="1"/>
          </p:cNvPicPr>
          <p:nvPr/>
        </p:nvPicPr>
        <p:blipFill>
          <a:blip r:embed="rId2"/>
          <a:stretch>
            <a:fillRect/>
          </a:stretch>
        </p:blipFill>
        <p:spPr>
          <a:xfrm>
            <a:off x="0" y="0"/>
            <a:ext cx="12192000" cy="6858000"/>
          </a:xfrm>
          <a:prstGeom prst="rect">
            <a:avLst/>
          </a:prstGeom>
        </p:spPr>
      </p:pic>
      <p:pic>
        <p:nvPicPr>
          <p:cNvPr id="9" name="Imagen 8"/>
          <p:cNvPicPr>
            <a:picLocks noChangeAspect="1"/>
          </p:cNvPicPr>
          <p:nvPr/>
        </p:nvPicPr>
        <p:blipFill>
          <a:blip r:embed="rId3"/>
          <a:stretch>
            <a:fillRect/>
          </a:stretch>
        </p:blipFill>
        <p:spPr>
          <a:xfrm>
            <a:off x="2141194" y="117794"/>
            <a:ext cx="7074524" cy="886254"/>
          </a:xfrm>
          <a:prstGeom prst="rect">
            <a:avLst/>
          </a:prstGeom>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47532"/>
            <a:ext cx="4966944" cy="3310468"/>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5" name="CuadroTexto 4"/>
          <p:cNvSpPr txBox="1"/>
          <p:nvPr/>
        </p:nvSpPr>
        <p:spPr>
          <a:xfrm>
            <a:off x="6680199" y="3132667"/>
            <a:ext cx="5249334" cy="1446550"/>
          </a:xfrm>
          <a:prstGeom prst="rect">
            <a:avLst/>
          </a:prstGeom>
          <a:noFill/>
        </p:spPr>
        <p:txBody>
          <a:bodyPr wrap="square" rtlCol="0">
            <a:spAutoFit/>
          </a:bodyPr>
          <a:lstStyle/>
          <a:p>
            <a:pPr marL="742950" indent="-742950">
              <a:buFont typeface="+mj-lt"/>
              <a:buAutoNum type="arabicPeriod"/>
            </a:pPr>
            <a:r>
              <a:rPr lang="es-MX" sz="4400" b="1" dirty="0" smtClean="0">
                <a:solidFill>
                  <a:srgbClr val="800000"/>
                </a:solidFill>
                <a:latin typeface="Candara" panose="020E0502030303020204" pitchFamily="34" charset="0"/>
                <a:cs typeface="Times New Roman" panose="02020603050405020304" pitchFamily="18" charset="0"/>
              </a:rPr>
              <a:t>INVESTIGACIÓN CIENTÍFICA </a:t>
            </a:r>
            <a:endParaRPr lang="es-MX" sz="4400" b="1" dirty="0">
              <a:solidFill>
                <a:srgbClr val="800000"/>
              </a:solidFill>
              <a:latin typeface="Candara" panose="020E0502030303020204" pitchFamily="34" charset="0"/>
              <a:cs typeface="Times New Roman" panose="02020603050405020304" pitchFamily="18" charset="0"/>
            </a:endParaRPr>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2586" y="860611"/>
            <a:ext cx="4893317" cy="326315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11100139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93770" y="913204"/>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a:solidFill>
                  <a:schemeClr val="accent2">
                    <a:lumMod val="75000"/>
                  </a:schemeClr>
                </a:solidFill>
                <a:latin typeface="Arial" panose="020B0604020202020204" pitchFamily="34" charset="0"/>
                <a:cs typeface="Arial" panose="020B0604020202020204" pitchFamily="34" charset="0"/>
              </a:rPr>
              <a:t>Proyecto: </a:t>
            </a:r>
            <a:r>
              <a:rPr lang="es-MX" sz="2400" b="1" i="1" u="sng" dirty="0">
                <a:solidFill>
                  <a:schemeClr val="accent2">
                    <a:lumMod val="75000"/>
                  </a:schemeClr>
                </a:solidFill>
                <a:latin typeface="Arial" panose="020B0604020202020204" pitchFamily="34" charset="0"/>
                <a:cs typeface="Arial" panose="020B0604020202020204" pitchFamily="34" charset="0"/>
              </a:rPr>
              <a:t>Resonancia. Voces de las Ciencias Sociales y Humanidades en México. </a:t>
            </a:r>
            <a:endParaRPr lang="es-MX" sz="2400" b="1" i="1" dirty="0">
              <a:solidFill>
                <a:schemeClr val="accent2">
                  <a:lumMod val="75000"/>
                </a:schemeClr>
              </a:solidFill>
              <a:latin typeface="Arial" panose="020B0604020202020204" pitchFamily="34" charset="0"/>
              <a:cs typeface="Arial" panose="020B0604020202020204" pitchFamily="34" charset="0"/>
            </a:endParaRPr>
          </a:p>
        </p:txBody>
      </p:sp>
      <p:sp>
        <p:nvSpPr>
          <p:cNvPr id="2" name="CuadroTexto 1"/>
          <p:cNvSpPr txBox="1"/>
          <p:nvPr/>
        </p:nvSpPr>
        <p:spPr>
          <a:xfrm>
            <a:off x="7768046" y="1245326"/>
            <a:ext cx="4162697" cy="5355312"/>
          </a:xfrm>
          <a:prstGeom prst="rect">
            <a:avLst/>
          </a:prstGeom>
          <a:noFill/>
        </p:spPr>
        <p:txBody>
          <a:bodyPr wrap="square" rtlCol="0">
            <a:spAutoFit/>
          </a:bodyPr>
          <a:lstStyle/>
          <a:p>
            <a:pPr algn="just"/>
            <a:r>
              <a:rPr lang="es-MX" dirty="0" smtClean="0"/>
              <a:t>El Colegio postuló un proyecto radiofónico en la </a:t>
            </a:r>
            <a:r>
              <a:rPr lang="es-MX" i="1" dirty="0" smtClean="0"/>
              <a:t>Convocatoria </a:t>
            </a:r>
            <a:r>
              <a:rPr lang="es-MX" i="1" dirty="0"/>
              <a:t>de Apoyo a Proyectos de la Comunicación Pública de la Ciencia, la Tecnología y la Innovación</a:t>
            </a:r>
            <a:r>
              <a:rPr lang="es-MX" dirty="0"/>
              <a:t> del </a:t>
            </a:r>
            <a:r>
              <a:rPr lang="es-MX" dirty="0" err="1"/>
              <a:t>Conacyt</a:t>
            </a:r>
            <a:r>
              <a:rPr lang="es-MX" dirty="0"/>
              <a:t>, </a:t>
            </a:r>
            <a:r>
              <a:rPr lang="es-MX" dirty="0" smtClean="0"/>
              <a:t>resultando favorecido. </a:t>
            </a:r>
          </a:p>
          <a:p>
            <a:pPr algn="just"/>
            <a:endParaRPr lang="es-MX" dirty="0" smtClean="0"/>
          </a:p>
          <a:p>
            <a:pPr algn="just"/>
            <a:r>
              <a:rPr lang="es-MX" dirty="0" smtClean="0"/>
              <a:t>Consistió </a:t>
            </a:r>
            <a:r>
              <a:rPr lang="es-MX" dirty="0"/>
              <a:t>en una serie de doce entrevistas con académicos destacados en las disciplinas sociales y humanísticas para resaltar la importancia de estas áreas en el desarrollo científico y social de nuestro país. </a:t>
            </a:r>
            <a:endParaRPr lang="es-MX" dirty="0" smtClean="0"/>
          </a:p>
          <a:p>
            <a:pPr algn="just"/>
            <a:endParaRPr lang="es-MX" dirty="0"/>
          </a:p>
          <a:p>
            <a:pPr algn="just"/>
            <a:r>
              <a:rPr lang="es-MX" dirty="0"/>
              <a:t>Los resultados del proyecto se pueden conocer en el repositorio electrónico que se generó para albergar las entrevistas en la página </a:t>
            </a:r>
            <a:r>
              <a:rPr lang="es-MX" u="sng" dirty="0">
                <a:hlinkClick r:id="rId4"/>
              </a:rPr>
              <a:t>www.resonanciaradio.wordpress.com</a:t>
            </a:r>
            <a:r>
              <a:rPr lang="es-MX" dirty="0"/>
              <a:t> </a:t>
            </a:r>
          </a:p>
          <a:p>
            <a:endParaRPr lang="es-MX" dirty="0"/>
          </a:p>
        </p:txBody>
      </p:sp>
      <p:pic>
        <p:nvPicPr>
          <p:cNvPr id="5" name="Imagen 4"/>
          <p:cNvPicPr>
            <a:picLocks noChangeAspect="1"/>
          </p:cNvPicPr>
          <p:nvPr/>
        </p:nvPicPr>
        <p:blipFill>
          <a:blip r:embed="rId5"/>
          <a:stretch>
            <a:fillRect/>
          </a:stretch>
        </p:blipFill>
        <p:spPr>
          <a:xfrm>
            <a:off x="509185" y="2133191"/>
            <a:ext cx="6157494" cy="4724809"/>
          </a:xfrm>
          <a:prstGeom prst="rect">
            <a:avLst/>
          </a:prstGeom>
        </p:spPr>
      </p:pic>
      <p:sp>
        <p:nvSpPr>
          <p:cNvPr id="8" name="Marcador de número de diapositiva 7"/>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30</a:t>
            </a:fld>
            <a:endParaRPr lang="es-MX" dirty="0">
              <a:solidFill>
                <a:prstClr val="black">
                  <a:tint val="75000"/>
                </a:prstClr>
              </a:solidFill>
            </a:endParaRPr>
          </a:p>
        </p:txBody>
      </p:sp>
    </p:spTree>
    <p:extLst>
      <p:ext uri="{BB962C8B-B14F-4D97-AF65-F5344CB8AC3E}">
        <p14:creationId xmlns:p14="http://schemas.microsoft.com/office/powerpoint/2010/main" val="16424714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93770" y="913204"/>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Book Tráiler</a:t>
            </a:r>
            <a:endParaRPr lang="es-MX" sz="2400" b="1" i="1" dirty="0">
              <a:solidFill>
                <a:schemeClr val="accent2">
                  <a:lumMod val="75000"/>
                </a:schemeClr>
              </a:solidFill>
              <a:latin typeface="Arial" panose="020B0604020202020204" pitchFamily="34" charset="0"/>
              <a:cs typeface="Arial" panose="020B0604020202020204" pitchFamily="34" charset="0"/>
            </a:endParaRPr>
          </a:p>
        </p:txBody>
      </p:sp>
      <p:sp>
        <p:nvSpPr>
          <p:cNvPr id="2" name="CuadroTexto 1"/>
          <p:cNvSpPr txBox="1"/>
          <p:nvPr/>
        </p:nvSpPr>
        <p:spPr>
          <a:xfrm>
            <a:off x="1581001" y="1410789"/>
            <a:ext cx="9744891" cy="2031325"/>
          </a:xfrm>
          <a:prstGeom prst="rect">
            <a:avLst/>
          </a:prstGeom>
          <a:noFill/>
        </p:spPr>
        <p:txBody>
          <a:bodyPr wrap="square" rtlCol="0">
            <a:spAutoFit/>
          </a:bodyPr>
          <a:lstStyle/>
          <a:p>
            <a:pPr algn="just"/>
            <a:r>
              <a:rPr lang="es-MX" dirty="0"/>
              <a:t>Se inició la producción de </a:t>
            </a:r>
            <a:r>
              <a:rPr lang="es-MX" dirty="0" err="1"/>
              <a:t>book</a:t>
            </a:r>
            <a:r>
              <a:rPr lang="es-MX" dirty="0"/>
              <a:t> </a:t>
            </a:r>
            <a:r>
              <a:rPr lang="es-MX" dirty="0" smtClean="0"/>
              <a:t>tráiler </a:t>
            </a:r>
            <a:r>
              <a:rPr lang="es-MX" dirty="0"/>
              <a:t>(promoción del libro mediante video) para las novedades editoriales</a:t>
            </a:r>
            <a:r>
              <a:rPr lang="es-MX" dirty="0" smtClean="0"/>
              <a:t>.  Durante </a:t>
            </a:r>
            <a:r>
              <a:rPr lang="es-MX" dirty="0"/>
              <a:t>2016 se produjeron cuatro, para el 2017 se pretende que cada novedad se publique en formato papel y electrónico, y además su </a:t>
            </a:r>
            <a:r>
              <a:rPr lang="es-MX" dirty="0" err="1"/>
              <a:t>book</a:t>
            </a:r>
            <a:r>
              <a:rPr lang="es-MX" dirty="0"/>
              <a:t> tráiler se pueda encontrar en la página del fondo editorial de </a:t>
            </a:r>
            <a:r>
              <a:rPr lang="es-MX" dirty="0" smtClean="0"/>
              <a:t>El </a:t>
            </a:r>
            <a:r>
              <a:rPr lang="es-MX" dirty="0"/>
              <a:t>Colegio</a:t>
            </a:r>
            <a:r>
              <a:rPr lang="es-MX" dirty="0" smtClean="0"/>
              <a:t>.</a:t>
            </a:r>
          </a:p>
          <a:p>
            <a:pPr algn="just"/>
            <a:endParaRPr lang="es-MX" dirty="0"/>
          </a:p>
          <a:p>
            <a:pPr algn="just"/>
            <a:endParaRPr lang="es-MX" dirty="0"/>
          </a:p>
          <a:p>
            <a:endParaRPr lang="es-MX" dirty="0"/>
          </a:p>
        </p:txBody>
      </p:sp>
      <p:pic>
        <p:nvPicPr>
          <p:cNvPr id="5" name="Imagen 4"/>
          <p:cNvPicPr>
            <a:picLocks noChangeAspect="1"/>
          </p:cNvPicPr>
          <p:nvPr/>
        </p:nvPicPr>
        <p:blipFill>
          <a:blip r:embed="rId4"/>
          <a:stretch>
            <a:fillRect/>
          </a:stretch>
        </p:blipFill>
        <p:spPr>
          <a:xfrm>
            <a:off x="9159835" y="2743198"/>
            <a:ext cx="2409688" cy="3474721"/>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6" name="Imagen 5"/>
          <p:cNvPicPr>
            <a:picLocks noChangeAspect="1"/>
          </p:cNvPicPr>
          <p:nvPr/>
        </p:nvPicPr>
        <p:blipFill>
          <a:blip r:embed="rId5"/>
          <a:stretch>
            <a:fillRect/>
          </a:stretch>
        </p:blipFill>
        <p:spPr>
          <a:xfrm>
            <a:off x="6202197" y="2832875"/>
            <a:ext cx="2509647" cy="358521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9" name="Imagen 8"/>
          <p:cNvPicPr>
            <a:picLocks noChangeAspect="1"/>
          </p:cNvPicPr>
          <p:nvPr/>
        </p:nvPicPr>
        <p:blipFill rotWithShape="1">
          <a:blip r:embed="rId6"/>
          <a:srcRect t="3037" r="39000" b="30338"/>
          <a:stretch/>
        </p:blipFill>
        <p:spPr>
          <a:xfrm>
            <a:off x="1218145" y="2806272"/>
            <a:ext cx="5188029" cy="3431176"/>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0" name="Marcador de número de diapositiva 9"/>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31</a:t>
            </a:fld>
            <a:endParaRPr lang="es-MX" dirty="0">
              <a:solidFill>
                <a:prstClr val="black">
                  <a:tint val="75000"/>
                </a:prstClr>
              </a:solidFill>
            </a:endParaRPr>
          </a:p>
        </p:txBody>
      </p:sp>
      <p:sp>
        <p:nvSpPr>
          <p:cNvPr id="3" name="CuadroTexto 2"/>
          <p:cNvSpPr txBox="1"/>
          <p:nvPr/>
        </p:nvSpPr>
        <p:spPr>
          <a:xfrm>
            <a:off x="2978332" y="6396335"/>
            <a:ext cx="3448594" cy="276999"/>
          </a:xfrm>
          <a:prstGeom prst="rect">
            <a:avLst/>
          </a:prstGeom>
          <a:noFill/>
        </p:spPr>
        <p:txBody>
          <a:bodyPr wrap="square" rtlCol="0">
            <a:spAutoFit/>
          </a:bodyPr>
          <a:lstStyle/>
          <a:p>
            <a:r>
              <a:rPr lang="es-MX" sz="1200" dirty="0" smtClean="0">
                <a:hlinkClick r:id="rId7"/>
              </a:rPr>
              <a:t>https</a:t>
            </a:r>
            <a:r>
              <a:rPr lang="es-MX" sz="1200" dirty="0">
                <a:hlinkClick r:id="rId7"/>
              </a:rPr>
              <a:t>://</a:t>
            </a:r>
            <a:r>
              <a:rPr lang="es-MX" sz="1200" dirty="0" smtClean="0">
                <a:hlinkClick r:id="rId7"/>
              </a:rPr>
              <a:t>www.youtube.com/watch?v=QEzUZ4jqTpw</a:t>
            </a:r>
            <a:r>
              <a:rPr lang="es-MX" sz="1200" dirty="0" smtClean="0"/>
              <a:t> </a:t>
            </a:r>
            <a:endParaRPr lang="es-MX" sz="1200" dirty="0"/>
          </a:p>
        </p:txBody>
      </p:sp>
    </p:spTree>
    <p:extLst>
      <p:ext uri="{BB962C8B-B14F-4D97-AF65-F5344CB8AC3E}">
        <p14:creationId xmlns:p14="http://schemas.microsoft.com/office/powerpoint/2010/main" val="418200569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1130918"/>
            <a:ext cx="6373087"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Biblioteca “Rafael Montejano y </a:t>
            </a:r>
            <a:r>
              <a:rPr lang="es-MX" sz="2400" b="1" u="sng" dirty="0" err="1" smtClean="0">
                <a:solidFill>
                  <a:schemeClr val="accent2">
                    <a:lumMod val="75000"/>
                  </a:schemeClr>
                </a:solidFill>
                <a:latin typeface="Arial" panose="020B0604020202020204" pitchFamily="34" charset="0"/>
                <a:cs typeface="Arial" panose="020B0604020202020204" pitchFamily="34" charset="0"/>
              </a:rPr>
              <a:t>Aguiñaga</a:t>
            </a:r>
            <a:r>
              <a:rPr lang="es-MX" sz="2400" b="1" u="sng" dirty="0" smtClean="0">
                <a:solidFill>
                  <a:schemeClr val="accent2">
                    <a:lumMod val="75000"/>
                  </a:schemeClr>
                </a:solidFill>
                <a:latin typeface="Arial" panose="020B0604020202020204" pitchFamily="34" charset="0"/>
                <a:cs typeface="Arial" panose="020B0604020202020204" pitchFamily="34" charset="0"/>
              </a:rPr>
              <a:t>”</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9135171" y="573813"/>
            <a:ext cx="2804403" cy="1896020"/>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3" name="Imagen 2"/>
          <p:cNvPicPr>
            <a:picLocks noChangeAspect="1"/>
          </p:cNvPicPr>
          <p:nvPr/>
        </p:nvPicPr>
        <p:blipFill>
          <a:blip r:embed="rId5"/>
          <a:stretch>
            <a:fillRect/>
          </a:stretch>
        </p:blipFill>
        <p:spPr>
          <a:xfrm>
            <a:off x="7287134" y="3699711"/>
            <a:ext cx="4584589" cy="2889754"/>
          </a:xfrm>
          <a:prstGeom prst="rect">
            <a:avLst/>
          </a:prstGeom>
        </p:spPr>
      </p:pic>
      <p:sp>
        <p:nvSpPr>
          <p:cNvPr id="5" name="Rectángulo 4"/>
          <p:cNvSpPr/>
          <p:nvPr/>
        </p:nvSpPr>
        <p:spPr>
          <a:xfrm>
            <a:off x="644435" y="1801224"/>
            <a:ext cx="6096000" cy="1200329"/>
          </a:xfrm>
          <a:prstGeom prst="rect">
            <a:avLst/>
          </a:prstGeom>
        </p:spPr>
        <p:txBody>
          <a:bodyPr>
            <a:spAutoFit/>
          </a:bodyPr>
          <a:lstStyle/>
          <a:p>
            <a:pPr algn="just"/>
            <a:r>
              <a:rPr lang="es-MX" b="1" dirty="0"/>
              <a:t>Servicios al público y consulta especializada</a:t>
            </a:r>
            <a:r>
              <a:rPr lang="es-MX" dirty="0"/>
              <a:t>.</a:t>
            </a:r>
          </a:p>
          <a:p>
            <a:pPr algn="just"/>
            <a:r>
              <a:rPr lang="es-MX" dirty="0"/>
              <a:t>Los servicios prestados </a:t>
            </a:r>
            <a:r>
              <a:rPr lang="es-MX" dirty="0" smtClean="0"/>
              <a:t>durante </a:t>
            </a:r>
            <a:r>
              <a:rPr lang="es-MX" dirty="0"/>
              <a:t>el año ascienden a 1,045 en promedio mensual. Atención personalizada a usuarios externos con una afluencia de 62 usuarios promedio al mes. </a:t>
            </a:r>
          </a:p>
        </p:txBody>
      </p:sp>
      <p:pic>
        <p:nvPicPr>
          <p:cNvPr id="6" name="Imagen 5"/>
          <p:cNvPicPr>
            <a:picLocks noChangeAspect="1"/>
          </p:cNvPicPr>
          <p:nvPr/>
        </p:nvPicPr>
        <p:blipFill>
          <a:blip r:embed="rId6"/>
          <a:stretch>
            <a:fillRect/>
          </a:stretch>
        </p:blipFill>
        <p:spPr>
          <a:xfrm>
            <a:off x="1077922" y="3143795"/>
            <a:ext cx="4794841" cy="3015904"/>
          </a:xfrm>
          <a:prstGeom prst="rect">
            <a:avLst/>
          </a:prstGeom>
        </p:spPr>
      </p:pic>
      <p:pic>
        <p:nvPicPr>
          <p:cNvPr id="12" name="Imagen 11" descr="G:\Nueva carpeta\P109066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3711" y="1575798"/>
            <a:ext cx="2771775" cy="184277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401990" y="1976846"/>
            <a:ext cx="2521131" cy="1680754"/>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5" name="Marcador de número de diapositiva 14"/>
          <p:cNvSpPr>
            <a:spLocks noGrp="1"/>
          </p:cNvSpPr>
          <p:nvPr>
            <p:ph type="sldNum" sz="quarter" idx="12"/>
          </p:nvPr>
        </p:nvSpPr>
        <p:spPr>
          <a:xfrm>
            <a:off x="72571" y="6492875"/>
            <a:ext cx="493486" cy="365125"/>
          </a:xfrm>
        </p:spPr>
        <p:txBody>
          <a:bodyPr/>
          <a:lstStyle/>
          <a:p>
            <a:fld id="{E2330B84-0CD9-4104-85BA-058D182ABB88}" type="slidenum">
              <a:rPr lang="es-MX" sz="1050" smtClean="0">
                <a:solidFill>
                  <a:prstClr val="black">
                    <a:tint val="75000"/>
                  </a:prstClr>
                </a:solidFill>
              </a:rPr>
              <a:pPr/>
              <a:t>32</a:t>
            </a:fld>
            <a:endParaRPr lang="es-MX" sz="1050" dirty="0">
              <a:solidFill>
                <a:prstClr val="black">
                  <a:tint val="75000"/>
                </a:prstClr>
              </a:solidFill>
            </a:endParaRPr>
          </a:p>
        </p:txBody>
      </p:sp>
    </p:spTree>
    <p:extLst>
      <p:ext uri="{BB962C8B-B14F-4D97-AF65-F5344CB8AC3E}">
        <p14:creationId xmlns:p14="http://schemas.microsoft.com/office/powerpoint/2010/main" val="415223661"/>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0" y="0"/>
            <a:ext cx="12172969" cy="6858000"/>
            <a:chOff x="0" y="0"/>
            <a:chExt cx="12172969" cy="6858000"/>
          </a:xfrm>
        </p:grpSpPr>
        <p:grpSp>
          <p:nvGrpSpPr>
            <p:cNvPr id="13" name="Grupo 12"/>
            <p:cNvGrpSpPr/>
            <p:nvPr/>
          </p:nvGrpSpPr>
          <p:grpSpPr>
            <a:xfrm>
              <a:off x="1061094" y="2315878"/>
              <a:ext cx="9665324" cy="3279893"/>
              <a:chOff x="833743" y="2645646"/>
              <a:chExt cx="9886145" cy="3261332"/>
            </a:xfrm>
          </p:grpSpPr>
          <p:sp>
            <p:nvSpPr>
              <p:cNvPr id="5" name="Text Box 2"/>
              <p:cNvSpPr txBox="1">
                <a:spLocks noChangeArrowheads="1"/>
              </p:cNvSpPr>
              <p:nvPr/>
            </p:nvSpPr>
            <p:spPr bwMode="auto">
              <a:xfrm>
                <a:off x="991305" y="2645646"/>
                <a:ext cx="9103197" cy="10261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s-MX" sz="5400" b="1" dirty="0" smtClean="0">
                    <a:solidFill>
                      <a:prstClr val="black"/>
                    </a:solidFill>
                    <a:latin typeface="Candara" panose="020E0502030303020204" pitchFamily="34" charset="0"/>
                    <a:cs typeface="Times New Roman" panose="02020603050405020304" pitchFamily="18" charset="0"/>
                  </a:rPr>
                  <a:t>INFORME DE AUTOEVALUACIÓN 2016</a:t>
                </a:r>
                <a:endParaRPr lang="es-MX" sz="5400" b="1" dirty="0">
                  <a:solidFill>
                    <a:prstClr val="black"/>
                  </a:solidFill>
                  <a:latin typeface="Candara" panose="020E0502030303020204" pitchFamily="34" charset="0"/>
                  <a:cs typeface="Times New Roman" panose="02020603050405020304" pitchFamily="18" charset="0"/>
                </a:endParaRPr>
              </a:p>
            </p:txBody>
          </p:sp>
          <p:sp>
            <p:nvSpPr>
              <p:cNvPr id="6" name="7 CuadroTexto"/>
              <p:cNvSpPr txBox="1"/>
              <p:nvPr/>
            </p:nvSpPr>
            <p:spPr>
              <a:xfrm>
                <a:off x="833743" y="5172494"/>
                <a:ext cx="2951294" cy="734484"/>
              </a:xfrm>
              <a:prstGeom prst="rect">
                <a:avLst/>
              </a:prstGeom>
              <a:noFill/>
            </p:spPr>
            <p:txBody>
              <a:bodyPr wrap="square" rtlCol="0">
                <a:spAutoFit/>
              </a:bodyPr>
              <a:lstStyle/>
              <a:p>
                <a:pPr algn="ctr" fontAlgn="base">
                  <a:spcBef>
                    <a:spcPct val="0"/>
                  </a:spcBef>
                </a:pPr>
                <a:r>
                  <a:rPr lang="es-MX" sz="1400" b="1" dirty="0">
                    <a:solidFill>
                      <a:srgbClr val="44546A">
                        <a:lumMod val="50000"/>
                      </a:srgbClr>
                    </a:solidFill>
                    <a:latin typeface="David" panose="020E0502060401010101" pitchFamily="34" charset="-79"/>
                    <a:cs typeface="David" panose="020E0502060401010101" pitchFamily="34" charset="-79"/>
                  </a:rPr>
                  <a:t>19 de Mayo de 2017</a:t>
                </a:r>
              </a:p>
              <a:p>
                <a:pPr algn="ctr" fontAlgn="base">
                  <a:spcBef>
                    <a:spcPct val="0"/>
                  </a:spcBef>
                </a:pPr>
                <a:r>
                  <a:rPr lang="es-MX" sz="1400" b="1" dirty="0">
                    <a:solidFill>
                      <a:srgbClr val="44546A">
                        <a:lumMod val="50000"/>
                      </a:srgbClr>
                    </a:solidFill>
                    <a:latin typeface="David" panose="020E0502060401010101" pitchFamily="34" charset="-79"/>
                    <a:cs typeface="David" panose="020E0502060401010101" pitchFamily="34" charset="-79"/>
                  </a:rPr>
                  <a:t>Ciudad de México.</a:t>
                </a:r>
              </a:p>
              <a:p>
                <a:pPr algn="ctr" fontAlgn="base">
                  <a:spcBef>
                    <a:spcPct val="0"/>
                  </a:spcBef>
                </a:pPr>
                <a:r>
                  <a:rPr lang="es-MX" sz="1400" b="1" dirty="0">
                    <a:solidFill>
                      <a:srgbClr val="44546A">
                        <a:lumMod val="50000"/>
                      </a:srgbClr>
                    </a:solidFill>
                    <a:latin typeface="David" panose="020E0502060401010101" pitchFamily="34" charset="-79"/>
                    <a:cs typeface="David" panose="020E0502060401010101" pitchFamily="34" charset="-79"/>
                  </a:rPr>
                  <a:t>16:00 horas</a:t>
                </a:r>
                <a:endParaRPr lang="es-MX" b="1" dirty="0">
                  <a:solidFill>
                    <a:srgbClr val="44546A">
                      <a:lumMod val="50000"/>
                    </a:srgbClr>
                  </a:solidFill>
                  <a:latin typeface="David" panose="020E0502060401010101" pitchFamily="34" charset="-79"/>
                  <a:cs typeface="David" panose="020E0502060401010101" pitchFamily="34" charset="-79"/>
                </a:endParaRPr>
              </a:p>
            </p:txBody>
          </p:sp>
          <p:sp>
            <p:nvSpPr>
              <p:cNvPr id="11" name="4 Rectángulo"/>
              <p:cNvSpPr/>
              <p:nvPr/>
            </p:nvSpPr>
            <p:spPr>
              <a:xfrm>
                <a:off x="7960640" y="5061601"/>
                <a:ext cx="2759248" cy="397846"/>
              </a:xfrm>
              <a:prstGeom prst="rect">
                <a:avLst/>
              </a:prstGeom>
            </p:spPr>
            <p:txBody>
              <a:bodyPr wrap="square">
                <a:spAutoFit/>
              </a:bodyPr>
              <a:lstStyle/>
              <a:p>
                <a:pPr algn="ctr" fontAlgn="base">
                  <a:spcBef>
                    <a:spcPct val="0"/>
                  </a:spcBef>
                  <a:spcAft>
                    <a:spcPts val="1000"/>
                  </a:spcAft>
                </a:pPr>
                <a:r>
                  <a:rPr lang="es-MX" sz="2000" b="1" dirty="0">
                    <a:solidFill>
                      <a:srgbClr val="44546A">
                        <a:lumMod val="50000"/>
                      </a:srgbClr>
                    </a:solidFill>
                    <a:latin typeface="David" panose="020E0502060401010101" pitchFamily="34" charset="-79"/>
                    <a:cs typeface="David" panose="020E0502060401010101" pitchFamily="34" charset="-79"/>
                  </a:rPr>
                  <a:t>CDO/I/2017</a:t>
                </a:r>
              </a:p>
            </p:txBody>
          </p:sp>
        </p:grpSp>
        <p:sp>
          <p:nvSpPr>
            <p:cNvPr id="40" name="Rectangle 3"/>
            <p:cNvSpPr>
              <a:spLocks noChangeArrowheads="1"/>
            </p:cNvSpPr>
            <p:nvPr/>
          </p:nvSpPr>
          <p:spPr bwMode="auto">
            <a:xfrm flipH="1">
              <a:off x="10913663" y="0"/>
              <a:ext cx="1259306" cy="6858000"/>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1" name="Rectangle 4"/>
            <p:cNvSpPr>
              <a:spLocks noChangeArrowheads="1"/>
            </p:cNvSpPr>
            <p:nvPr/>
          </p:nvSpPr>
          <p:spPr bwMode="auto">
            <a:xfrm flipH="1">
              <a:off x="9364533" y="5475815"/>
              <a:ext cx="1259306" cy="1376061"/>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2" name="Rectangle 5"/>
            <p:cNvSpPr>
              <a:spLocks noChangeArrowheads="1"/>
            </p:cNvSpPr>
            <p:nvPr/>
          </p:nvSpPr>
          <p:spPr bwMode="auto">
            <a:xfrm flipH="1">
              <a:off x="3127854" y="5982324"/>
              <a:ext cx="1259306" cy="875675"/>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3" name="Rectangle 6"/>
            <p:cNvSpPr>
              <a:spLocks noChangeArrowheads="1"/>
            </p:cNvSpPr>
            <p:nvPr/>
          </p:nvSpPr>
          <p:spPr bwMode="auto">
            <a:xfrm flipH="1">
              <a:off x="4692292" y="5857227"/>
              <a:ext cx="1259306" cy="1000772"/>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4" name="Rectangle 7"/>
            <p:cNvSpPr>
              <a:spLocks noChangeArrowheads="1"/>
            </p:cNvSpPr>
            <p:nvPr/>
          </p:nvSpPr>
          <p:spPr bwMode="auto">
            <a:xfrm flipH="1">
              <a:off x="6236679" y="5732131"/>
              <a:ext cx="1259306" cy="1125868"/>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5" name="Rectangle 8"/>
            <p:cNvSpPr>
              <a:spLocks noChangeArrowheads="1"/>
            </p:cNvSpPr>
            <p:nvPr/>
          </p:nvSpPr>
          <p:spPr bwMode="auto">
            <a:xfrm flipH="1">
              <a:off x="7801116" y="5601349"/>
              <a:ext cx="1259306" cy="1250528"/>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6" name="Rectangle 9"/>
            <p:cNvSpPr>
              <a:spLocks noChangeArrowheads="1"/>
            </p:cNvSpPr>
            <p:nvPr/>
          </p:nvSpPr>
          <p:spPr bwMode="auto">
            <a:xfrm flipH="1">
              <a:off x="1564437" y="6107858"/>
              <a:ext cx="1259306" cy="750142"/>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sp>
          <p:nvSpPr>
            <p:cNvPr id="47" name="Rectangle 10"/>
            <p:cNvSpPr>
              <a:spLocks noChangeArrowheads="1"/>
            </p:cNvSpPr>
            <p:nvPr/>
          </p:nvSpPr>
          <p:spPr bwMode="auto">
            <a:xfrm flipH="1">
              <a:off x="0" y="6232517"/>
              <a:ext cx="1259306" cy="625482"/>
            </a:xfrm>
            <a:prstGeom prst="rect">
              <a:avLst/>
            </a:prstGeom>
            <a:solidFill>
              <a:srgbClr val="700000"/>
            </a:solidFill>
            <a:ln>
              <a:noFill/>
            </a:ln>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grpSp>
          <p:nvGrpSpPr>
            <p:cNvPr id="48" name="1 Grupo"/>
            <p:cNvGrpSpPr>
              <a:grpSpLocks/>
            </p:cNvGrpSpPr>
            <p:nvPr/>
          </p:nvGrpSpPr>
          <p:grpSpPr bwMode="auto">
            <a:xfrm>
              <a:off x="533435" y="135467"/>
              <a:ext cx="6186679" cy="770890"/>
              <a:chOff x="0" y="0"/>
              <a:chExt cx="65055" cy="9906"/>
            </a:xfrm>
          </p:grpSpPr>
          <p:pic>
            <p:nvPicPr>
              <p:cNvPr id="49" name="30 Imagen"/>
              <p:cNvPicPr>
                <a:picLocks noChangeAspect="1"/>
              </p:cNvPicPr>
              <p:nvPr/>
            </p:nvPicPr>
            <p:blipFill>
              <a:blip r:embed="rId2" cstate="print">
                <a:extLst>
                  <a:ext uri="{28A0092B-C50C-407E-A947-70E740481C1C}">
                    <a14:useLocalDpi xmlns:a14="http://schemas.microsoft.com/office/drawing/2010/main" val="0"/>
                  </a:ext>
                </a:extLst>
              </a:blip>
              <a:srcRect l="7356" t="6396" r="57173" b="84573"/>
              <a:stretch>
                <a:fillRect/>
              </a:stretch>
            </p:blipFill>
            <p:spPr bwMode="auto">
              <a:xfrm>
                <a:off x="0" y="0"/>
                <a:ext cx="28194" cy="9906"/>
              </a:xfrm>
              <a:prstGeom prst="rect">
                <a:avLst/>
              </a:prstGeom>
              <a:noFill/>
              <a:extLst>
                <a:ext uri="{909E8E84-426E-40DD-AFC4-6F175D3DCCD1}">
                  <a14:hiddenFill xmlns:a14="http://schemas.microsoft.com/office/drawing/2010/main">
                    <a:solidFill>
                      <a:srgbClr val="FFFFFF"/>
                    </a:solidFill>
                  </a14:hiddenFill>
                </a:ext>
              </a:extLst>
            </p:spPr>
          </p:pic>
          <p:pic>
            <p:nvPicPr>
              <p:cNvPr id="50" name="31 Imagen"/>
              <p:cNvPicPr>
                <a:picLocks noChangeAspect="1"/>
              </p:cNvPicPr>
              <p:nvPr/>
            </p:nvPicPr>
            <p:blipFill>
              <a:blip r:embed="rId3" cstate="print">
                <a:extLst>
                  <a:ext uri="{28A0092B-C50C-407E-A947-70E740481C1C}">
                    <a14:useLocalDpi xmlns:a14="http://schemas.microsoft.com/office/drawing/2010/main" val="0"/>
                  </a:ext>
                </a:extLst>
              </a:blip>
              <a:srcRect l="60487" t="6396" r="7552" b="84573"/>
              <a:stretch>
                <a:fillRect/>
              </a:stretch>
            </p:blipFill>
            <p:spPr bwMode="auto">
              <a:xfrm>
                <a:off x="41719" y="285"/>
                <a:ext cx="23336" cy="9240"/>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8 Imagen" descr="Colsan2"/>
            <p:cNvPicPr/>
            <p:nvPr/>
          </p:nvPicPr>
          <p:blipFill>
            <a:blip r:embed="rId4"/>
            <a:srcRect/>
            <a:stretch>
              <a:fillRect/>
            </a:stretch>
          </p:blipFill>
          <p:spPr bwMode="auto">
            <a:xfrm>
              <a:off x="8546606" y="169491"/>
              <a:ext cx="2096263" cy="581443"/>
            </a:xfrm>
            <a:prstGeom prst="rect">
              <a:avLst/>
            </a:prstGeom>
            <a:noFill/>
          </p:spPr>
        </p:pic>
      </p:grpSp>
    </p:spTree>
    <p:extLst>
      <p:ext uri="{BB962C8B-B14F-4D97-AF65-F5344CB8AC3E}">
        <p14:creationId xmlns:p14="http://schemas.microsoft.com/office/powerpoint/2010/main" val="27261297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4" y="-71718"/>
            <a:ext cx="14864645" cy="6929719"/>
            <a:chOff x="-2672644" y="620889"/>
            <a:chExt cx="13887492" cy="5841746"/>
          </a:xfrm>
        </p:grpSpPr>
        <p:pic>
          <p:nvPicPr>
            <p:cNvPr id="7" name="Imagen 6" descr="PLANTILLA LOGOS .jpg"/>
            <p:cNvPicPr>
              <a:picLocks noChangeAspect="1"/>
            </p:cNvPicPr>
            <p:nvPr/>
          </p:nvPicPr>
          <p:blipFill rotWithShape="1">
            <a:blip r:embed="rId3" cstate="print">
              <a:extLst>
                <a:ext uri="{28A0092B-C50C-407E-A947-70E740481C1C}">
                  <a14:useLocalDpi xmlns:a14="http://schemas.microsoft.com/office/drawing/2010/main" val="0"/>
                </a:ext>
              </a:extLst>
            </a:blip>
            <a:srcRect t="28520" b="-390"/>
            <a:stretch/>
          </p:blipFill>
          <p:spPr>
            <a:xfrm>
              <a:off x="-175690" y="1320043"/>
              <a:ext cx="11390538" cy="5142592"/>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4"/>
          <a:stretch>
            <a:fillRect/>
          </a:stretch>
        </p:blipFill>
        <p:spPr>
          <a:xfrm>
            <a:off x="1167484" y="78377"/>
            <a:ext cx="10108044" cy="714104"/>
          </a:xfrm>
          <a:prstGeom prst="rect">
            <a:avLst/>
          </a:prstGeom>
        </p:spPr>
      </p:pic>
      <p:sp>
        <p:nvSpPr>
          <p:cNvPr id="8" name="5 Marcador de contenido"/>
          <p:cNvSpPr txBox="1">
            <a:spLocks/>
          </p:cNvSpPr>
          <p:nvPr/>
        </p:nvSpPr>
        <p:spPr>
          <a:xfrm>
            <a:off x="519492" y="1784573"/>
            <a:ext cx="4282262"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ü"/>
            </a:pPr>
            <a:r>
              <a:rPr lang="es-MX" sz="2000" dirty="0" smtClean="0">
                <a:latin typeface="Arial" panose="020B0604020202020204" pitchFamily="34" charset="0"/>
                <a:cs typeface="Arial" panose="020B0604020202020204" pitchFamily="34" charset="0"/>
              </a:rPr>
              <a:t>La Planta Académica estuvo integrada por </a:t>
            </a:r>
            <a:r>
              <a:rPr lang="es-MX" sz="2000" b="1" dirty="0" smtClean="0">
                <a:latin typeface="Arial" panose="020B0604020202020204" pitchFamily="34" charset="0"/>
                <a:cs typeface="Arial" panose="020B0604020202020204" pitchFamily="34" charset="0"/>
              </a:rPr>
              <a:t>57 investigadores:</a:t>
            </a:r>
            <a:endParaRPr lang="es-MX" sz="1600" dirty="0">
              <a:solidFill>
                <a:srgbClr val="0070C0"/>
              </a:solidFill>
              <a:latin typeface="Arial" panose="020B0604020202020204" pitchFamily="34" charset="0"/>
              <a:cs typeface="Arial" panose="020B0604020202020204" pitchFamily="34" charset="0"/>
            </a:endParaRPr>
          </a:p>
        </p:txBody>
      </p:sp>
      <p:graphicFrame>
        <p:nvGraphicFramePr>
          <p:cNvPr id="2" name="Objeto 1"/>
          <p:cNvGraphicFramePr>
            <a:graphicFrameLocks noChangeAspect="1"/>
          </p:cNvGraphicFramePr>
          <p:nvPr>
            <p:extLst>
              <p:ext uri="{D42A27DB-BD31-4B8C-83A1-F6EECF244321}">
                <p14:modId xmlns:p14="http://schemas.microsoft.com/office/powerpoint/2010/main" val="3011677357"/>
              </p:ext>
            </p:extLst>
          </p:nvPr>
        </p:nvGraphicFramePr>
        <p:xfrm>
          <a:off x="6233544" y="3647355"/>
          <a:ext cx="6185647" cy="2321858"/>
        </p:xfrm>
        <a:graphic>
          <a:graphicData uri="http://schemas.openxmlformats.org/presentationml/2006/ole">
            <mc:AlternateContent xmlns:mc="http://schemas.openxmlformats.org/markup-compatibility/2006">
              <mc:Choice xmlns:v="urn:schemas-microsoft-com:vml" Requires="v">
                <p:oleObj spid="_x0000_s1119" name="Documento" r:id="rId5" imgW="5682952" imgH="2263843" progId="Word.Document.12">
                  <p:embed/>
                </p:oleObj>
              </mc:Choice>
              <mc:Fallback>
                <p:oleObj name="Documento" r:id="rId5" imgW="5682952" imgH="2263843" progId="Word.Document.12">
                  <p:embed/>
                  <p:pic>
                    <p:nvPicPr>
                      <p:cNvPr id="0" name=""/>
                      <p:cNvPicPr/>
                      <p:nvPr/>
                    </p:nvPicPr>
                    <p:blipFill>
                      <a:blip r:embed="rId6"/>
                      <a:stretch>
                        <a:fillRect/>
                      </a:stretch>
                    </p:blipFill>
                    <p:spPr>
                      <a:xfrm>
                        <a:off x="6233544" y="3647355"/>
                        <a:ext cx="6185647" cy="2321858"/>
                      </a:xfrm>
                      <a:prstGeom prst="rect">
                        <a:avLst/>
                      </a:prstGeom>
                    </p:spPr>
                  </p:pic>
                </p:oleObj>
              </mc:Fallback>
            </mc:AlternateContent>
          </a:graphicData>
        </a:graphic>
      </p:graphicFrame>
      <p:pic>
        <p:nvPicPr>
          <p:cNvPr id="6" name="Imagen 5"/>
          <p:cNvPicPr>
            <a:picLocks noChangeAspect="1"/>
          </p:cNvPicPr>
          <p:nvPr/>
        </p:nvPicPr>
        <p:blipFill>
          <a:blip r:embed="rId7"/>
          <a:stretch>
            <a:fillRect/>
          </a:stretch>
        </p:blipFill>
        <p:spPr>
          <a:xfrm>
            <a:off x="175285" y="2891246"/>
            <a:ext cx="5987054" cy="3830759"/>
          </a:xfrm>
          <a:prstGeom prst="rect">
            <a:avLst/>
          </a:prstGeom>
        </p:spPr>
      </p:pic>
      <p:sp>
        <p:nvSpPr>
          <p:cNvPr id="5" name="CuadroTexto 4"/>
          <p:cNvSpPr txBox="1"/>
          <p:nvPr/>
        </p:nvSpPr>
        <p:spPr>
          <a:xfrm>
            <a:off x="6069106" y="1326777"/>
            <a:ext cx="5898776" cy="1785104"/>
          </a:xfrm>
          <a:prstGeom prst="rect">
            <a:avLst/>
          </a:prstGeom>
          <a:noFill/>
        </p:spPr>
        <p:txBody>
          <a:bodyPr wrap="square" rtlCol="0">
            <a:spAutoFit/>
          </a:bodyPr>
          <a:lstStyle/>
          <a:p>
            <a:pPr marL="285750" indent="-285750" algn="just">
              <a:buFont typeface="Wingdings" panose="05000000000000000000" pitchFamily="2" charset="2"/>
              <a:buChar char="ü"/>
            </a:pPr>
            <a:r>
              <a:rPr lang="es-MX" sz="2200" dirty="0" smtClean="0"/>
              <a:t>El </a:t>
            </a:r>
            <a:r>
              <a:rPr lang="es-MX" sz="2200" dirty="0"/>
              <a:t>número de plazas se </a:t>
            </a:r>
            <a:r>
              <a:rPr lang="es-MX" sz="2200" dirty="0" smtClean="0"/>
              <a:t>mantenía hasta 2012, debido </a:t>
            </a:r>
            <a:r>
              <a:rPr lang="es-MX" sz="2200" dirty="0"/>
              <a:t>a las estrategias </a:t>
            </a:r>
            <a:r>
              <a:rPr lang="es-MX" sz="2200" dirty="0" smtClean="0"/>
              <a:t>realizadas, </a:t>
            </a:r>
            <a:r>
              <a:rPr lang="es-MX" sz="2200" dirty="0"/>
              <a:t>se tuvo un aumento en la planta académica que pasó de </a:t>
            </a:r>
            <a:r>
              <a:rPr lang="es-MX" sz="2200" dirty="0" smtClean="0"/>
              <a:t>46 </a:t>
            </a:r>
            <a:r>
              <a:rPr lang="es-MX" sz="2200" dirty="0"/>
              <a:t>a 57 profesores-investigadores al cierre del 2016.</a:t>
            </a:r>
          </a:p>
        </p:txBody>
      </p:sp>
      <p:sp>
        <p:nvSpPr>
          <p:cNvPr id="12" name="5 Marcador de contenido"/>
          <p:cNvSpPr txBox="1">
            <a:spLocks/>
          </p:cNvSpPr>
          <p:nvPr/>
        </p:nvSpPr>
        <p:spPr>
          <a:xfrm>
            <a:off x="576098" y="1028720"/>
            <a:ext cx="4282262"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Planta Académica</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0" name="Marcador de número de diapositiva 9"/>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4</a:t>
            </a:fld>
            <a:endParaRPr lang="es-MX" sz="1050" dirty="0">
              <a:solidFill>
                <a:prstClr val="black">
                  <a:tint val="75000"/>
                </a:prstClr>
              </a:solidFill>
            </a:endParaRPr>
          </a:p>
        </p:txBody>
      </p:sp>
    </p:spTree>
    <p:extLst>
      <p:ext uri="{BB962C8B-B14F-4D97-AF65-F5344CB8AC3E}">
        <p14:creationId xmlns:p14="http://schemas.microsoft.com/office/powerpoint/2010/main" val="3297577311"/>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4"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78377"/>
            <a:ext cx="9916990" cy="653143"/>
          </a:xfrm>
          <a:prstGeom prst="rect">
            <a:avLst/>
          </a:prstGeom>
        </p:spPr>
      </p:pic>
      <p:sp>
        <p:nvSpPr>
          <p:cNvPr id="14" name="5 Marcador de contenido"/>
          <p:cNvSpPr txBox="1">
            <a:spLocks/>
          </p:cNvSpPr>
          <p:nvPr/>
        </p:nvSpPr>
        <p:spPr>
          <a:xfrm>
            <a:off x="593772" y="1252838"/>
            <a:ext cx="4282262"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Grado Académico</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691356" y="2549902"/>
            <a:ext cx="4098358"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200" dirty="0" smtClean="0"/>
              <a:t>El </a:t>
            </a:r>
            <a:r>
              <a:rPr lang="es-MX" sz="2200" dirty="0"/>
              <a:t>96% de los profesores - investigadores que integran la planta académica, tienen estudios de posgrado: 49 de ellos tienen grado de doctor (86%), seis grado de Maestría (10.5%) y dos, el grado de licenciatura (3.5%). </a:t>
            </a:r>
            <a:endParaRPr lang="es-MX" sz="2200" dirty="0">
              <a:solidFill>
                <a:srgbClr val="0070C0"/>
              </a:solidFill>
              <a:latin typeface="Arial" panose="020B0604020202020204" pitchFamily="34" charset="0"/>
              <a:cs typeface="Arial" panose="020B0604020202020204" pitchFamily="34" charset="0"/>
            </a:endParaRPr>
          </a:p>
        </p:txBody>
      </p:sp>
      <p:pic>
        <p:nvPicPr>
          <p:cNvPr id="16" name="Imagen 15"/>
          <p:cNvPicPr>
            <a:picLocks noChangeAspect="1"/>
          </p:cNvPicPr>
          <p:nvPr/>
        </p:nvPicPr>
        <p:blipFill>
          <a:blip r:embed="rId4"/>
          <a:stretch>
            <a:fillRect/>
          </a:stretch>
        </p:blipFill>
        <p:spPr>
          <a:xfrm>
            <a:off x="5633776" y="1972822"/>
            <a:ext cx="6027001" cy="3563256"/>
          </a:xfrm>
          <a:prstGeom prst="rect">
            <a:avLst/>
          </a:prstGeom>
        </p:spPr>
      </p:pic>
      <p:sp>
        <p:nvSpPr>
          <p:cNvPr id="5" name="Marcador de número de diapositiva 4"/>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5</a:t>
            </a:fld>
            <a:endParaRPr lang="es-MX" sz="1050" dirty="0">
              <a:solidFill>
                <a:prstClr val="black">
                  <a:tint val="75000"/>
                </a:prstClr>
              </a:solidFill>
            </a:endParaRPr>
          </a:p>
        </p:txBody>
      </p:sp>
    </p:spTree>
    <p:extLst>
      <p:ext uri="{BB962C8B-B14F-4D97-AF65-F5344CB8AC3E}">
        <p14:creationId xmlns:p14="http://schemas.microsoft.com/office/powerpoint/2010/main" val="84606573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785856" y="-71718"/>
            <a:ext cx="14977855" cy="6929718"/>
            <a:chOff x="-2672644" y="620889"/>
            <a:chExt cx="13887491"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89594" y="1239287"/>
              <a:ext cx="11304441"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3" y="1130918"/>
            <a:ext cx="5763486"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Sistema Nacional de Investigadores </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6810103" y="1382953"/>
            <a:ext cx="4632959"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s-MX" sz="2400" dirty="0" smtClean="0"/>
              <a:t>En </a:t>
            </a:r>
            <a:r>
              <a:rPr lang="es-MX" sz="2400" dirty="0"/>
              <a:t>el 2016, 40 profesores - investigadores pertenecen al SNI, lo que representa </a:t>
            </a:r>
            <a:r>
              <a:rPr lang="es-MX" sz="2400" b="1" dirty="0"/>
              <a:t>71%</a:t>
            </a:r>
            <a:r>
              <a:rPr lang="es-MX" sz="2400" dirty="0"/>
              <a:t> de la planta académica, porcentaje que rebasa la meta programada para este periodo</a:t>
            </a:r>
            <a:r>
              <a:rPr lang="es-MX" sz="2400" dirty="0" smtClean="0"/>
              <a:t>.</a:t>
            </a:r>
          </a:p>
        </p:txBody>
      </p:sp>
      <p:pic>
        <p:nvPicPr>
          <p:cNvPr id="2" name="Imagen 1"/>
          <p:cNvPicPr>
            <a:picLocks noChangeAspect="1"/>
          </p:cNvPicPr>
          <p:nvPr/>
        </p:nvPicPr>
        <p:blipFill>
          <a:blip r:embed="rId4"/>
          <a:stretch>
            <a:fillRect/>
          </a:stretch>
        </p:blipFill>
        <p:spPr>
          <a:xfrm>
            <a:off x="606310" y="2118230"/>
            <a:ext cx="5437012" cy="3193999"/>
          </a:xfrm>
          <a:prstGeom prst="rect">
            <a:avLst/>
          </a:prstGeom>
        </p:spPr>
      </p:pic>
      <p:pic>
        <p:nvPicPr>
          <p:cNvPr id="3" name="Imagen 2"/>
          <p:cNvPicPr>
            <a:picLocks noChangeAspect="1"/>
          </p:cNvPicPr>
          <p:nvPr/>
        </p:nvPicPr>
        <p:blipFill>
          <a:blip r:embed="rId5"/>
          <a:stretch>
            <a:fillRect/>
          </a:stretch>
        </p:blipFill>
        <p:spPr>
          <a:xfrm>
            <a:off x="6577097" y="3996265"/>
            <a:ext cx="5614903" cy="2261812"/>
          </a:xfrm>
          <a:prstGeom prst="rect">
            <a:avLst/>
          </a:prstGeom>
        </p:spPr>
      </p:pic>
      <p:sp>
        <p:nvSpPr>
          <p:cNvPr id="8" name="Marcador de número de diapositiva 7"/>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6</a:t>
            </a:fld>
            <a:endParaRPr lang="es-MX" sz="1050" dirty="0">
              <a:solidFill>
                <a:prstClr val="black">
                  <a:tint val="75000"/>
                </a:prstClr>
              </a:solidFill>
            </a:endParaRPr>
          </a:p>
        </p:txBody>
      </p:sp>
    </p:spTree>
    <p:extLst>
      <p:ext uri="{BB962C8B-B14F-4D97-AF65-F5344CB8AC3E}">
        <p14:creationId xmlns:p14="http://schemas.microsoft.com/office/powerpoint/2010/main" val="3698267778"/>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1130918"/>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Movilidad Académica</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3213463" y="1827091"/>
            <a:ext cx="644434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dirty="0"/>
              <a:t>Los tipos de movilidad que se realizaron en 2016 fueron: estancias sabáticas de profesores-investigadores internos y de profesores-investigadores externos; estancias posdoctorales; Cátedras Institucionales y estancias de investigación</a:t>
            </a:r>
            <a:r>
              <a:rPr lang="es-MX" sz="2400" b="1" dirty="0"/>
              <a:t>.  </a:t>
            </a:r>
            <a:endParaRPr lang="es-MX" sz="2400" dirty="0"/>
          </a:p>
        </p:txBody>
      </p:sp>
      <p:graphicFrame>
        <p:nvGraphicFramePr>
          <p:cNvPr id="6" name="Tabla 5"/>
          <p:cNvGraphicFramePr>
            <a:graphicFrameLocks noGrp="1"/>
          </p:cNvGraphicFramePr>
          <p:nvPr>
            <p:extLst>
              <p:ext uri="{D42A27DB-BD31-4B8C-83A1-F6EECF244321}">
                <p14:modId xmlns:p14="http://schemas.microsoft.com/office/powerpoint/2010/main" val="1844008013"/>
              </p:ext>
            </p:extLst>
          </p:nvPr>
        </p:nvGraphicFramePr>
        <p:xfrm>
          <a:off x="3161213" y="4288132"/>
          <a:ext cx="6684146" cy="1810131"/>
        </p:xfrm>
        <a:graphic>
          <a:graphicData uri="http://schemas.openxmlformats.org/drawingml/2006/table">
            <a:tbl>
              <a:tblPr firstRow="1" firstCol="1" bandRow="1"/>
              <a:tblGrid>
                <a:gridCol w="1220319"/>
                <a:gridCol w="1129895"/>
                <a:gridCol w="1521998"/>
                <a:gridCol w="1405967"/>
                <a:gridCol w="1405967"/>
              </a:tblGrid>
              <a:tr h="227330">
                <a:tc>
                  <a:txBody>
                    <a:bodyPr/>
                    <a:lstStyle/>
                    <a:p>
                      <a:pPr algn="ctr">
                        <a:lnSpc>
                          <a:spcPct val="107000"/>
                        </a:lnSpc>
                        <a:spcAft>
                          <a:spcPts val="800"/>
                        </a:spcAft>
                      </a:pPr>
                      <a:r>
                        <a:rPr lang="es-MX" sz="1600" b="1" dirty="0">
                          <a:effectLst/>
                          <a:latin typeface="Calibri" panose="020F0502020204030204" pitchFamily="34" charset="0"/>
                          <a:ea typeface="Calibri" panose="020F0502020204030204" pitchFamily="34" charset="0"/>
                          <a:cs typeface="Times New Roman" panose="02020603050405020304" pitchFamily="18" charset="0"/>
                        </a:rPr>
                        <a:t>Estancias Sabáticas (Internas)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MX"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07000"/>
                        </a:lnSpc>
                        <a:spcAft>
                          <a:spcPts val="800"/>
                        </a:spcAft>
                      </a:pPr>
                      <a:r>
                        <a:rPr lang="es-MX" sz="1600" b="1" dirty="0">
                          <a:effectLst/>
                          <a:latin typeface="Calibri" panose="020F0502020204030204" pitchFamily="34" charset="0"/>
                          <a:ea typeface="Calibri" panose="020F0502020204030204" pitchFamily="34" charset="0"/>
                          <a:cs typeface="Times New Roman" panose="02020603050405020304" pitchFamily="18" charset="0"/>
                        </a:rPr>
                        <a:t>Estancias Sabáticas (Externas)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MX"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07000"/>
                        </a:lnSpc>
                        <a:spcAft>
                          <a:spcPts val="800"/>
                        </a:spcAft>
                      </a:pPr>
                      <a:r>
                        <a:rPr lang="es-MX" sz="1600" b="1" dirty="0">
                          <a:effectLst/>
                          <a:latin typeface="Calibri" panose="020F0502020204030204" pitchFamily="34" charset="0"/>
                          <a:ea typeface="Calibri" panose="020F0502020204030204" pitchFamily="34" charset="0"/>
                          <a:cs typeface="Times New Roman" panose="02020603050405020304" pitchFamily="18" charset="0"/>
                        </a:rPr>
                        <a:t>Estancias Posdoctorales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MX"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07000"/>
                        </a:lnSpc>
                        <a:spcAft>
                          <a:spcPts val="800"/>
                        </a:spcAft>
                      </a:pPr>
                      <a:r>
                        <a:rPr lang="es-MX" sz="1600" b="1" dirty="0">
                          <a:effectLst/>
                          <a:latin typeface="Calibri" panose="020F0502020204030204" pitchFamily="34" charset="0"/>
                          <a:ea typeface="Calibri" panose="020F0502020204030204" pitchFamily="34" charset="0"/>
                          <a:cs typeface="Times New Roman" panose="02020603050405020304" pitchFamily="18" charset="0"/>
                        </a:rPr>
                        <a:t>Cátedras Institucionales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MX"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07000"/>
                        </a:lnSpc>
                        <a:spcAft>
                          <a:spcPts val="800"/>
                        </a:spcAft>
                      </a:pPr>
                      <a:r>
                        <a:rPr lang="es-MX" sz="1600" b="1" dirty="0">
                          <a:effectLst/>
                          <a:latin typeface="Calibri" panose="020F0502020204030204" pitchFamily="34" charset="0"/>
                          <a:ea typeface="Calibri" panose="020F0502020204030204" pitchFamily="34" charset="0"/>
                          <a:cs typeface="Times New Roman" panose="02020603050405020304" pitchFamily="18" charset="0"/>
                        </a:rPr>
                        <a:t>Estancias de Investigación</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MX"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r>
              <a:tr h="664845">
                <a:tc>
                  <a:txBody>
                    <a:bodyPr/>
                    <a:lstStyle/>
                    <a:p>
                      <a:pPr algn="ctr">
                        <a:lnSpc>
                          <a:spcPct val="107000"/>
                        </a:lnSpc>
                        <a:spcAft>
                          <a:spcPts val="800"/>
                        </a:spcAft>
                      </a:pPr>
                      <a:r>
                        <a:rPr lang="es-MX" sz="1100" b="1">
                          <a:effectLst/>
                          <a:latin typeface="Calibri" panose="020F050202020403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MX" sz="1100" b="1">
                          <a:effectLst/>
                          <a:latin typeface="Calibri" panose="020F0502020204030204" pitchFamily="34" charset="0"/>
                          <a:ea typeface="Calibri" panose="020F0502020204030204" pitchFamily="34" charset="0"/>
                          <a:cs typeface="Times New Roman" panose="02020603050405020304" pitchFamily="18" charset="0"/>
                        </a:rPr>
                        <a:t>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MX" sz="1100" b="1">
                          <a:effectLst/>
                          <a:latin typeface="Calibri" panose="020F050202020403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MX" sz="1100" b="1">
                          <a:effectLst/>
                          <a:latin typeface="Calibri" panose="020F0502020204030204" pitchFamily="34" charset="0"/>
                          <a:ea typeface="Calibri" panose="020F0502020204030204" pitchFamily="34" charset="0"/>
                          <a:cs typeface="Times New Roman" panose="02020603050405020304" pitchFamily="18" charset="0"/>
                        </a:rPr>
                        <a:t>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ctr">
                        <a:lnSpc>
                          <a:spcPct val="107000"/>
                        </a:lnSpc>
                        <a:spcAft>
                          <a:spcPts val="800"/>
                        </a:spcAft>
                      </a:pPr>
                      <a:r>
                        <a:rPr lang="es-MX" sz="1100" b="1">
                          <a:effectLst/>
                          <a:latin typeface="Calibri" panose="020F050202020403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MX" sz="1100" b="1">
                          <a:effectLst/>
                          <a:latin typeface="Calibri" panose="020F0502020204030204" pitchFamily="34" charset="0"/>
                          <a:ea typeface="Calibri" panose="020F0502020204030204" pitchFamily="34" charset="0"/>
                          <a:cs typeface="Times New Roman" panose="02020603050405020304" pitchFamily="18" charset="0"/>
                        </a:rPr>
                        <a:t>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ctr">
                        <a:lnSpc>
                          <a:spcPct val="107000"/>
                        </a:lnSpc>
                        <a:spcAft>
                          <a:spcPts val="800"/>
                        </a:spcAft>
                      </a:pPr>
                      <a:r>
                        <a:rPr lang="es-MX" sz="1100" b="1">
                          <a:effectLst/>
                          <a:latin typeface="Calibri" panose="020F050202020403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MX" sz="1100" b="1">
                          <a:effectLst/>
                          <a:latin typeface="Calibri" panose="020F0502020204030204" pitchFamily="34" charset="0"/>
                          <a:ea typeface="Calibri" panose="020F0502020204030204" pitchFamily="34" charset="0"/>
                          <a:cs typeface="Times New Roman" panose="02020603050405020304" pitchFamily="18" charset="0"/>
                        </a:rPr>
                        <a:t>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ctr">
                        <a:lnSpc>
                          <a:spcPct val="107000"/>
                        </a:lnSpc>
                        <a:spcAft>
                          <a:spcPts val="800"/>
                        </a:spcAft>
                      </a:pPr>
                      <a:r>
                        <a:rPr lang="es-MX"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MX" sz="1100" b="1" dirty="0">
                          <a:effectLst/>
                          <a:latin typeface="Calibri" panose="020F0502020204030204" pitchFamily="34" charset="0"/>
                          <a:ea typeface="Calibri" panose="020F0502020204030204" pitchFamily="34" charset="0"/>
                          <a:cs typeface="Times New Roman" panose="02020603050405020304" pitchFamily="18" charset="0"/>
                        </a:rPr>
                        <a:t>5</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r>
            </a:tbl>
          </a:graphicData>
        </a:graphic>
      </p:graphicFrame>
      <p:sp>
        <p:nvSpPr>
          <p:cNvPr id="5" name="Marcador de número de diapositiva 4"/>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7</a:t>
            </a:fld>
            <a:endParaRPr lang="es-MX" sz="1050" dirty="0">
              <a:solidFill>
                <a:prstClr val="black">
                  <a:tint val="75000"/>
                </a:prstClr>
              </a:solidFill>
            </a:endParaRPr>
          </a:p>
        </p:txBody>
      </p:sp>
    </p:spTree>
    <p:extLst>
      <p:ext uri="{BB962C8B-B14F-4D97-AF65-F5344CB8AC3E}">
        <p14:creationId xmlns:p14="http://schemas.microsoft.com/office/powerpoint/2010/main" val="3239233351"/>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1130918"/>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Desarrollo de Proyectos de Investigación</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679269" y="1670336"/>
            <a:ext cx="11103428"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000" dirty="0"/>
              <a:t>Al cierre de 2016 se desarrollaron 76 proyectos de investigación llevados a cabo por los profesores-investigadores de los cinco programas de investigación, de los cuales 16 son con financiamiento externo y cinco apoyados por el FIDEICOMISO. En el año concluyeron diez proyectos y se registraron diez nuevos proyectos que incluyen dos con financiamiento del FONCA. </a:t>
            </a:r>
          </a:p>
        </p:txBody>
      </p:sp>
      <p:pic>
        <p:nvPicPr>
          <p:cNvPr id="6" name="Imagen 5"/>
          <p:cNvPicPr>
            <a:picLocks noChangeAspect="1"/>
          </p:cNvPicPr>
          <p:nvPr/>
        </p:nvPicPr>
        <p:blipFill>
          <a:blip r:embed="rId4"/>
          <a:stretch>
            <a:fillRect/>
          </a:stretch>
        </p:blipFill>
        <p:spPr>
          <a:xfrm>
            <a:off x="3442011" y="3187337"/>
            <a:ext cx="5874376" cy="3348585"/>
          </a:xfrm>
          <a:prstGeom prst="rect">
            <a:avLst/>
          </a:prstGeom>
        </p:spPr>
      </p:pic>
      <p:sp>
        <p:nvSpPr>
          <p:cNvPr id="5" name="Marcador de número de diapositiva 4"/>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8</a:t>
            </a:fld>
            <a:endParaRPr lang="es-MX" sz="1050" dirty="0">
              <a:solidFill>
                <a:prstClr val="black">
                  <a:tint val="75000"/>
                </a:prstClr>
              </a:solidFill>
            </a:endParaRPr>
          </a:p>
        </p:txBody>
      </p:sp>
    </p:spTree>
    <p:extLst>
      <p:ext uri="{BB962C8B-B14F-4D97-AF65-F5344CB8AC3E}">
        <p14:creationId xmlns:p14="http://schemas.microsoft.com/office/powerpoint/2010/main" val="319509700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2672645" y="-71718"/>
            <a:ext cx="14864645" cy="6929718"/>
            <a:chOff x="-2672644" y="620889"/>
            <a:chExt cx="13887492" cy="5841745"/>
          </a:xfrm>
        </p:grpSpPr>
        <p:pic>
          <p:nvPicPr>
            <p:cNvPr id="7" name="Imagen 6" descr="PLANTILLA LOGOS .jpg"/>
            <p:cNvPicPr>
              <a:picLocks noChangeAspect="1"/>
            </p:cNvPicPr>
            <p:nvPr/>
          </p:nvPicPr>
          <p:blipFill rotWithShape="1">
            <a:blip r:embed="rId2" cstate="print">
              <a:extLst>
                <a:ext uri="{28A0092B-C50C-407E-A947-70E740481C1C}">
                  <a14:useLocalDpi xmlns:a14="http://schemas.microsoft.com/office/drawing/2010/main" val="0"/>
                </a:ext>
              </a:extLst>
            </a:blip>
            <a:srcRect t="28520" b="-390"/>
            <a:stretch/>
          </p:blipFill>
          <p:spPr>
            <a:xfrm>
              <a:off x="-175690" y="1239287"/>
              <a:ext cx="11390538" cy="5223347"/>
            </a:xfrm>
            <a:prstGeom prst="rect">
              <a:avLst/>
            </a:prstGeom>
          </p:spPr>
        </p:pic>
        <p:sp>
          <p:nvSpPr>
            <p:cNvPr id="4" name="CuadroTexto 3"/>
            <p:cNvSpPr txBox="1"/>
            <p:nvPr/>
          </p:nvSpPr>
          <p:spPr>
            <a:xfrm>
              <a:off x="-2672644" y="620889"/>
              <a:ext cx="184666" cy="369332"/>
            </a:xfrm>
            <a:prstGeom prst="rect">
              <a:avLst/>
            </a:prstGeom>
            <a:noFill/>
          </p:spPr>
          <p:txBody>
            <a:bodyPr wrap="none" rtlCol="0">
              <a:spAutoFit/>
            </a:bodyPr>
            <a:lstStyle/>
            <a:p>
              <a:endParaRPr lang="es-ES" dirty="0">
                <a:solidFill>
                  <a:prstClr val="black"/>
                </a:solidFill>
              </a:endParaRPr>
            </a:p>
          </p:txBody>
        </p:sp>
      </p:grpSp>
      <p:pic>
        <p:nvPicPr>
          <p:cNvPr id="13" name="Imagen 12"/>
          <p:cNvPicPr>
            <a:picLocks noChangeAspect="1"/>
          </p:cNvPicPr>
          <p:nvPr/>
        </p:nvPicPr>
        <p:blipFill>
          <a:blip r:embed="rId3"/>
          <a:stretch>
            <a:fillRect/>
          </a:stretch>
        </p:blipFill>
        <p:spPr>
          <a:xfrm>
            <a:off x="1227909" y="0"/>
            <a:ext cx="9916990" cy="731520"/>
          </a:xfrm>
          <a:prstGeom prst="rect">
            <a:avLst/>
          </a:prstGeom>
        </p:spPr>
      </p:pic>
      <p:sp>
        <p:nvSpPr>
          <p:cNvPr id="14" name="5 Marcador de contenido"/>
          <p:cNvSpPr txBox="1">
            <a:spLocks/>
          </p:cNvSpPr>
          <p:nvPr/>
        </p:nvSpPr>
        <p:spPr>
          <a:xfrm>
            <a:off x="585062" y="1130918"/>
            <a:ext cx="6207623"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s-MX" sz="2400" b="1" u="sng" dirty="0" smtClean="0">
                <a:solidFill>
                  <a:schemeClr val="accent2">
                    <a:lumMod val="75000"/>
                  </a:schemeClr>
                </a:solidFill>
                <a:latin typeface="Arial" panose="020B0604020202020204" pitchFamily="34" charset="0"/>
                <a:cs typeface="Arial" panose="020B0604020202020204" pitchFamily="34" charset="0"/>
              </a:rPr>
              <a:t>Desarrollo de Proyectos de Investigación</a:t>
            </a:r>
            <a:endParaRPr lang="es-MX" sz="2400" b="1" dirty="0">
              <a:solidFill>
                <a:schemeClr val="accent2">
                  <a:lumMod val="75000"/>
                </a:schemeClr>
              </a:solidFill>
              <a:latin typeface="Arial" panose="020B0604020202020204" pitchFamily="34" charset="0"/>
              <a:cs typeface="Arial" panose="020B0604020202020204" pitchFamily="34" charset="0"/>
            </a:endParaRPr>
          </a:p>
        </p:txBody>
      </p:sp>
      <p:sp>
        <p:nvSpPr>
          <p:cNvPr id="15" name="5 Marcador de contenido"/>
          <p:cNvSpPr txBox="1">
            <a:spLocks/>
          </p:cNvSpPr>
          <p:nvPr/>
        </p:nvSpPr>
        <p:spPr>
          <a:xfrm>
            <a:off x="679269" y="1670336"/>
            <a:ext cx="11103428" cy="8492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s-MX" sz="2000" dirty="0"/>
          </a:p>
        </p:txBody>
      </p:sp>
      <p:pic>
        <p:nvPicPr>
          <p:cNvPr id="2" name="Imagen 1"/>
          <p:cNvPicPr>
            <a:picLocks noChangeAspect="1"/>
          </p:cNvPicPr>
          <p:nvPr/>
        </p:nvPicPr>
        <p:blipFill>
          <a:blip r:embed="rId4"/>
          <a:stretch>
            <a:fillRect/>
          </a:stretch>
        </p:blipFill>
        <p:spPr>
          <a:xfrm>
            <a:off x="1581547" y="2158252"/>
            <a:ext cx="8419306" cy="3865199"/>
          </a:xfrm>
          <a:prstGeom prst="rect">
            <a:avLst/>
          </a:prstGeom>
        </p:spPr>
      </p:pic>
      <p:sp>
        <p:nvSpPr>
          <p:cNvPr id="6" name="Marcador de número de diapositiva 5"/>
          <p:cNvSpPr>
            <a:spLocks noGrp="1"/>
          </p:cNvSpPr>
          <p:nvPr>
            <p:ph type="sldNum" sz="quarter" idx="12"/>
          </p:nvPr>
        </p:nvSpPr>
        <p:spPr/>
        <p:txBody>
          <a:bodyPr/>
          <a:lstStyle/>
          <a:p>
            <a:fld id="{E2330B84-0CD9-4104-85BA-058D182ABB88}" type="slidenum">
              <a:rPr lang="es-MX" sz="1050" smtClean="0">
                <a:solidFill>
                  <a:prstClr val="black">
                    <a:tint val="75000"/>
                  </a:prstClr>
                </a:solidFill>
              </a:rPr>
              <a:pPr/>
              <a:t>9</a:t>
            </a:fld>
            <a:endParaRPr lang="es-MX" sz="1050" dirty="0">
              <a:solidFill>
                <a:prstClr val="black">
                  <a:tint val="75000"/>
                </a:prstClr>
              </a:solidFill>
            </a:endParaRPr>
          </a:p>
        </p:txBody>
      </p:sp>
    </p:spTree>
    <p:extLst>
      <p:ext uri="{BB962C8B-B14F-4D97-AF65-F5344CB8AC3E}">
        <p14:creationId xmlns:p14="http://schemas.microsoft.com/office/powerpoint/2010/main" val="77416454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TotalTime>
  <Words>1550</Words>
  <Application>Microsoft Office PowerPoint</Application>
  <PresentationFormat>Panorámica</PresentationFormat>
  <Paragraphs>251</Paragraphs>
  <Slides>33</Slides>
  <Notes>1</Notes>
  <HiddenSlides>0</HiddenSlides>
  <MMClips>0</MMClips>
  <ScaleCrop>false</ScaleCrop>
  <HeadingPairs>
    <vt:vector size="8" baseType="variant">
      <vt:variant>
        <vt:lpstr>Fuentes usadas</vt:lpstr>
      </vt:variant>
      <vt:variant>
        <vt:i4>7</vt:i4>
      </vt:variant>
      <vt:variant>
        <vt:lpstr>Tema</vt:lpstr>
      </vt:variant>
      <vt:variant>
        <vt:i4>3</vt:i4>
      </vt:variant>
      <vt:variant>
        <vt:lpstr>Servidores OLE incrustados</vt:lpstr>
      </vt:variant>
      <vt:variant>
        <vt:i4>1</vt:i4>
      </vt:variant>
      <vt:variant>
        <vt:lpstr>Títulos de diapositiva</vt:lpstr>
      </vt:variant>
      <vt:variant>
        <vt:i4>33</vt:i4>
      </vt:variant>
    </vt:vector>
  </HeadingPairs>
  <TitlesOfParts>
    <vt:vector size="44" baseType="lpstr">
      <vt:lpstr>Arial</vt:lpstr>
      <vt:lpstr>Calibri</vt:lpstr>
      <vt:lpstr>Calibri Light</vt:lpstr>
      <vt:lpstr>Candara</vt:lpstr>
      <vt:lpstr>David</vt:lpstr>
      <vt:lpstr>Times New Roman</vt:lpstr>
      <vt:lpstr>Wingdings</vt:lpstr>
      <vt:lpstr>Tema de Office</vt:lpstr>
      <vt:lpstr>1_Tema de Office</vt:lpstr>
      <vt:lpstr>Diseño personalizado</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Meza Rodriguez Loreto Alicia</dc:creator>
  <cp:lastModifiedBy>Meza Rodriguez Loreto Alicia</cp:lastModifiedBy>
  <cp:revision>101</cp:revision>
  <cp:lastPrinted>2017-05-15T19:36:38Z</cp:lastPrinted>
  <dcterms:created xsi:type="dcterms:W3CDTF">2017-05-09T20:29:08Z</dcterms:created>
  <dcterms:modified xsi:type="dcterms:W3CDTF">2017-05-17T13:47:27Z</dcterms:modified>
</cp:coreProperties>
</file>